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73" r:id="rId10"/>
    <p:sldId id="264" r:id="rId11"/>
    <p:sldId id="265" r:id="rId12"/>
    <p:sldId id="266" r:id="rId13"/>
    <p:sldId id="267" r:id="rId14"/>
    <p:sldId id="274" r:id="rId15"/>
    <p:sldId id="268" r:id="rId16"/>
    <p:sldId id="269" r:id="rId17"/>
    <p:sldId id="281" r:id="rId18"/>
    <p:sldId id="280" r:id="rId19"/>
    <p:sldId id="279" r:id="rId20"/>
    <p:sldId id="278" r:id="rId21"/>
    <p:sldId id="277" r:id="rId22"/>
    <p:sldId id="282" r:id="rId23"/>
    <p:sldId id="270" r:id="rId24"/>
    <p:sldId id="271" r:id="rId25"/>
    <p:sldId id="272" r:id="rId26"/>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05ECA6-2F10-4A83-959C-9CFB238F5EBB}">
          <p14:sldIdLst>
            <p14:sldId id="256"/>
            <p14:sldId id="257"/>
            <p14:sldId id="258"/>
            <p14:sldId id="259"/>
            <p14:sldId id="260"/>
            <p14:sldId id="261"/>
            <p14:sldId id="262"/>
            <p14:sldId id="263"/>
            <p14:sldId id="273"/>
            <p14:sldId id="264"/>
            <p14:sldId id="265"/>
            <p14:sldId id="266"/>
            <p14:sldId id="267"/>
            <p14:sldId id="274"/>
            <p14:sldId id="268"/>
            <p14:sldId id="269"/>
            <p14:sldId id="281"/>
            <p14:sldId id="280"/>
            <p14:sldId id="279"/>
            <p14:sldId id="278"/>
            <p14:sldId id="277"/>
            <p14:sldId id="282"/>
            <p14:sldId id="270"/>
            <p14:sldId id="271"/>
          </p14:sldIdLst>
        </p14:section>
        <p14:section name="Untitled Section" id="{AD1AE7AF-8BD8-4B47-91D9-F3B8A7694AA6}">
          <p14:sldIdLst>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E8D7F0-474B-8445-7A5E-58C42B025BB6}" name="Anshu Dahiya" initials="AD" userId="5618de60f392729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99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49" d="100"/>
          <a:sy n="4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hu Dahiya" userId="5618de60f3927290" providerId="LiveId" clId="{1D74705F-0429-406B-9107-C15E2B3BE51C}"/>
    <pc:docChg chg="modSld">
      <pc:chgData name="Anshu Dahiya" userId="5618de60f3927290" providerId="LiveId" clId="{1D74705F-0429-406B-9107-C15E2B3BE51C}" dt="2025-11-04T16:51:27.155" v="19" actId="207"/>
      <pc:docMkLst>
        <pc:docMk/>
      </pc:docMkLst>
      <pc:sldChg chg="modSp mod">
        <pc:chgData name="Anshu Dahiya" userId="5618de60f3927290" providerId="LiveId" clId="{1D74705F-0429-406B-9107-C15E2B3BE51C}" dt="2025-11-04T16:51:27.155" v="19" actId="207"/>
        <pc:sldMkLst>
          <pc:docMk/>
          <pc:sldMk cId="0" sldId="272"/>
        </pc:sldMkLst>
        <pc:spChg chg="mod">
          <ac:chgData name="Anshu Dahiya" userId="5618de60f3927290" providerId="LiveId" clId="{1D74705F-0429-406B-9107-C15E2B3BE51C}" dt="2025-11-04T16:51:27.155" v="19" actId="207"/>
          <ac:spMkLst>
            <pc:docMk/>
            <pc:sldMk cId="0" sldId="272"/>
            <ac:spMk id="13" creationId="{AD98FDFC-9978-23D3-53B8-8D9654497BB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402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3007A-DD75-BC60-1D86-237504E5D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D2D37E-1FFA-491B-9F8E-690B0670E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54488-3409-B13A-FAFB-299A842EEC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D3C1EB-C457-9087-B5CA-28818C98C8E5}"/>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433853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54C34-72A2-843B-D8EE-AD2E222EF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A9BAF-6889-3571-C4E6-62A1F6F0E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B35BF4-68D6-30E1-F146-76167A11A2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3F91B4-3C95-EB08-EE34-7852DBE5BF5B}"/>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930706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D899B-FFF1-1515-C8D9-83EC4AA2D7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F95E2F-ACB1-8B17-C132-ED09628507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61F92-FE5F-2B18-B4E5-FB8B4DE057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D1836D-E534-FA1C-3330-F585A05A3504}"/>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875129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CD46C-F896-CEBC-4FB5-D78561BDA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06582-FFED-6D81-724E-B2F75E33FE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159AA0-8CC6-F049-43EA-797861A5A2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8AA60A-BF71-AADF-E998-3F2EEC0B6EBA}"/>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993556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EC60D-2EE7-1AD0-F11B-FBD77DFC07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DE0D7-AF99-F0F8-672B-C4BF85D7F1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E3DDD-4FEC-6E0B-E98D-60EAE065C4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1E7C88-12A1-C759-543D-DF64C71C6B33}"/>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883987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BD2A7-A7D2-8003-48E3-F13E0D640D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D46F3-9BAC-9C61-C7F0-A27043B95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9E6E4-EAFB-CAD0-8768-A9D2AA8618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CAAEEB-3C5E-9F72-D2CE-97DFDE497868}"/>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912572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514600"/>
          </a:xfrm>
          <a:prstGeom prst="rect">
            <a:avLst/>
          </a:prstGeom>
        </p:spPr>
      </p:pic>
      <p:pic>
        <p:nvPicPr>
          <p:cNvPr id="4" name="Image 2" descr="preencoded.png"/>
          <p:cNvPicPr>
            <a:picLocks noChangeAspect="1"/>
          </p:cNvPicPr>
          <p:nvPr/>
        </p:nvPicPr>
        <p:blipFill>
          <a:blip r:embed="rId5"/>
          <a:stretch>
            <a:fillRect/>
          </a:stretch>
        </p:blipFill>
        <p:spPr>
          <a:xfrm>
            <a:off x="685800" y="6108192"/>
            <a:ext cx="13267944" cy="27432"/>
          </a:xfrm>
          <a:prstGeom prst="rect">
            <a:avLst/>
          </a:prstGeom>
        </p:spPr>
      </p:pic>
      <p:sp>
        <p:nvSpPr>
          <p:cNvPr id="5" name="Text 0"/>
          <p:cNvSpPr/>
          <p:nvPr/>
        </p:nvSpPr>
        <p:spPr>
          <a:xfrm>
            <a:off x="685800" y="4206240"/>
            <a:ext cx="13267944" cy="1682496"/>
          </a:xfrm>
          <a:prstGeom prst="rect">
            <a:avLst/>
          </a:prstGeom>
          <a:noFill/>
          <a:ln/>
        </p:spPr>
        <p:txBody>
          <a:bodyPr wrap="square" lIns="0" tIns="0" rIns="0" bIns="0" rtlCol="0" anchor="ctr"/>
          <a:lstStyle/>
          <a:p>
            <a:pPr marL="0" indent="0" algn="l">
              <a:lnSpc>
                <a:spcPts val="6620"/>
              </a:lnSpc>
              <a:buNone/>
            </a:pPr>
            <a:r>
              <a:rPr lang="en-US" sz="5290" dirty="0">
                <a:solidFill>
                  <a:srgbClr val="FFFFFF"/>
                </a:solidFill>
                <a:latin typeface="思源宋体-思源宋体-SemiBold" pitchFamily="34" charset="0"/>
                <a:ea typeface="思源宋体-思源宋体-SemiBold" pitchFamily="34" charset="-122"/>
                <a:cs typeface="思源宋体-思源宋体-SemiBold" pitchFamily="34" charset="-120"/>
              </a:rPr>
              <a:t>IoT-Based Mountain Climbing Health &amp; GPS Tracker</a:t>
            </a:r>
            <a:endParaRPr lang="en-US" sz="529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126480"/>
            <a:ext cx="13267944" cy="27432"/>
          </a:xfrm>
          <a:prstGeom prst="rect">
            <a:avLst/>
          </a:prstGeom>
        </p:spPr>
      </p:pic>
      <p:sp>
        <p:nvSpPr>
          <p:cNvPr id="5" name="Text 0"/>
          <p:cNvSpPr/>
          <p:nvPr/>
        </p:nvSpPr>
        <p:spPr>
          <a:xfrm>
            <a:off x="685800" y="1874520"/>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6" name="Text 1"/>
          <p:cNvSpPr/>
          <p:nvPr/>
        </p:nvSpPr>
        <p:spPr>
          <a:xfrm>
            <a:off x="685800" y="2386584"/>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7" name="Text 2"/>
          <p:cNvSpPr/>
          <p:nvPr/>
        </p:nvSpPr>
        <p:spPr>
          <a:xfrm>
            <a:off x="685800" y="2898648"/>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8" name="Text 3"/>
          <p:cNvSpPr/>
          <p:nvPr/>
        </p:nvSpPr>
        <p:spPr>
          <a:xfrm>
            <a:off x="685800" y="3410712"/>
            <a:ext cx="13267944" cy="841248"/>
          </a:xfrm>
          <a:prstGeom prst="rect">
            <a:avLst/>
          </a:prstGeom>
          <a:noFill/>
          <a:ln/>
        </p:spPr>
        <p:txBody>
          <a:bodyPr wrap="none" lIns="0" tIns="0" rIns="0" bIns="0" rtlCol="0" anchor="ctr"/>
          <a:lstStyle/>
          <a:p>
            <a:pPr marL="0" indent="0" algn="l">
              <a:lnSpc>
                <a:spcPts val="6620"/>
              </a:lnSpc>
              <a:buNone/>
            </a:pPr>
            <a:r>
              <a:rPr lang="en-US" sz="5290" i="1" dirty="0">
                <a:solidFill>
                  <a:srgbClr val="FFFFFF"/>
                </a:solidFill>
                <a:latin typeface="思源宋体-思源宋体-SemiBold" pitchFamily="34" charset="0"/>
                <a:ea typeface="思源宋体-思源宋体-SemiBold" pitchFamily="34" charset="-122"/>
                <a:cs typeface="思源宋体-思源宋体-SemiBold" pitchFamily="34" charset="-120"/>
              </a:rPr>
              <a:t>04</a:t>
            </a:r>
            <a:endParaRPr lang="en-US" sz="5290" dirty="0"/>
          </a:p>
        </p:txBody>
      </p:sp>
      <p:sp>
        <p:nvSpPr>
          <p:cNvPr id="9" name="Text 4"/>
          <p:cNvSpPr/>
          <p:nvPr/>
        </p:nvSpPr>
        <p:spPr>
          <a:xfrm>
            <a:off x="685800" y="4471416"/>
            <a:ext cx="13267944" cy="612648"/>
          </a:xfrm>
          <a:prstGeom prst="rect">
            <a:avLst/>
          </a:prstGeom>
          <a:noFill/>
          <a:ln/>
        </p:spPr>
        <p:txBody>
          <a:bodyPr wrap="none" lIns="0" tIns="0" rIns="0" bIns="0" rtlCol="0" anchor="ctr"/>
          <a:lstStyle/>
          <a:p>
            <a:pPr marL="0" indent="0" algn="l">
              <a:lnSpc>
                <a:spcPts val="4800"/>
              </a:lnSpc>
              <a:buNone/>
            </a:pP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Research</a:t>
            </a:r>
            <a:endParaRPr lang="en-US" sz="3840" dirty="0"/>
          </a:p>
        </p:txBody>
      </p:sp>
      <p:sp>
        <p:nvSpPr>
          <p:cNvPr id="10" name="Text 5"/>
          <p:cNvSpPr/>
          <p:nvPr/>
        </p:nvSpPr>
        <p:spPr>
          <a:xfrm>
            <a:off x="685800" y="5294376"/>
            <a:ext cx="13267944" cy="612648"/>
          </a:xfrm>
          <a:prstGeom prst="rect">
            <a:avLst/>
          </a:prstGeom>
          <a:noFill/>
          <a:ln/>
        </p:spPr>
        <p:txBody>
          <a:bodyPr wrap="none" lIns="0" tIns="0" rIns="0" bIns="0" rtlCol="0" anchor="ctr"/>
          <a:lstStyle/>
          <a:p>
            <a:pPr marL="0" indent="0" algn="l">
              <a:lnSpc>
                <a:spcPts val="4800"/>
              </a:lnSpc>
              <a:buNone/>
            </a:pP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 </a:t>
            </a:r>
            <a:endParaRPr lang="en-US" sz="3840" dirty="0"/>
          </a:p>
        </p:txBody>
      </p:sp>
      <p:pic>
        <p:nvPicPr>
          <p:cNvPr id="11" name="Picture 10">
            <a:extLst>
              <a:ext uri="{FF2B5EF4-FFF2-40B4-BE49-F238E27FC236}">
                <a16:creationId xmlns:a16="http://schemas.microsoft.com/office/drawing/2014/main" id="{0C9DBFF0-AF08-B1A1-BCB0-F71EFB643D06}"/>
              </a:ext>
            </a:extLst>
          </p:cNvPr>
          <p:cNvPicPr>
            <a:picLocks noChangeAspect="1"/>
          </p:cNvPicPr>
          <p:nvPr/>
        </p:nvPicPr>
        <p:blipFill>
          <a:blip r:embed="rId6"/>
          <a:stretch>
            <a:fillRect/>
          </a:stretch>
        </p:blipFill>
        <p:spPr>
          <a:xfrm>
            <a:off x="4078704" y="685799"/>
            <a:ext cx="9456821" cy="50292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685800" y="794084"/>
            <a:ext cx="8293608" cy="1070811"/>
          </a:xfrm>
          <a:prstGeom prst="rect">
            <a:avLst/>
          </a:prstGeom>
          <a:noFill/>
          <a:ln/>
        </p:spPr>
        <p:txBody>
          <a:bodyPr wrap="none" lIns="0" tIns="0" rIns="0" bIns="0" rtlCol="0" anchor="ctr"/>
          <a:lstStyle/>
          <a:p>
            <a:pPr marL="0" indent="0" algn="l">
              <a:lnSpc>
                <a:spcPts val="4800"/>
              </a:lnSpc>
              <a:buNone/>
            </a:pPr>
            <a:r>
              <a:rPr lang="en-US" sz="4400" dirty="0">
                <a:solidFill>
                  <a:srgbClr val="FFFFFF"/>
                </a:solidFill>
                <a:latin typeface="思源宋体-思源宋体-SemiBold" pitchFamily="34" charset="0"/>
                <a:ea typeface="思源宋体-思源宋体-SemiBold" pitchFamily="34" charset="-122"/>
                <a:cs typeface="思源宋体-思源宋体-SemiBold" pitchFamily="34" charset="-120"/>
              </a:rPr>
              <a:t>Existing Work</a:t>
            </a:r>
            <a:endParaRPr lang="en-US" sz="4400" dirty="0"/>
          </a:p>
        </p:txBody>
      </p:sp>
      <p:sp>
        <p:nvSpPr>
          <p:cNvPr id="5" name="Text 1"/>
          <p:cNvSpPr/>
          <p:nvPr/>
        </p:nvSpPr>
        <p:spPr>
          <a:xfrm>
            <a:off x="685800" y="1709928"/>
            <a:ext cx="8293608" cy="2752344"/>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Past studies have used Arduino/ESP32 microcontrollers with temperature and heart rate sensors to monitor patient health remotely. Some prototypes added GPS and GSM modules to track location and send alerts.</a:t>
            </a:r>
            <a:endParaRPr lang="en-US" sz="2000" dirty="0"/>
          </a:p>
        </p:txBody>
      </p:sp>
      <p:sp>
        <p:nvSpPr>
          <p:cNvPr id="6" name="Text 2"/>
          <p:cNvSpPr/>
          <p:nvPr/>
        </p:nvSpPr>
        <p:spPr>
          <a:xfrm>
            <a:off x="685800" y="4681728"/>
            <a:ext cx="8293608" cy="585216"/>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The uploaded research paper from Malaysia (2025) achieved 96% accuracy in vital monitoring but faced challenges like battery life, GPS accuracy, and </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ruggedness</a:t>
            </a: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a:t>
            </a: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78424" y="2898648"/>
            <a:ext cx="4023360" cy="1563624"/>
          </a:xfrm>
          <a:prstGeom prst="rect">
            <a:avLst/>
          </a:prstGeom>
        </p:spPr>
      </p:pic>
      <p:pic>
        <p:nvPicPr>
          <p:cNvPr id="5" name="Image 3" descr="preencoded.png"/>
          <p:cNvPicPr>
            <a:picLocks noChangeAspect="1"/>
          </p:cNvPicPr>
          <p:nvPr/>
        </p:nvPicPr>
        <p:blipFill>
          <a:blip r:embed="rId6"/>
          <a:stretch>
            <a:fillRect/>
          </a:stretch>
        </p:blipFill>
        <p:spPr>
          <a:xfrm>
            <a:off x="5678424" y="4681728"/>
            <a:ext cx="4023360" cy="1271016"/>
          </a:xfrm>
          <a:prstGeom prst="rect">
            <a:avLst/>
          </a:prstGeom>
        </p:spPr>
      </p:pic>
      <p:pic>
        <p:nvPicPr>
          <p:cNvPr id="6" name="Image 4" descr="preencoded.png"/>
          <p:cNvPicPr>
            <a:picLocks noChangeAspect="1"/>
          </p:cNvPicPr>
          <p:nvPr/>
        </p:nvPicPr>
        <p:blipFill>
          <a:blip r:embed="rId5"/>
          <a:stretch>
            <a:fillRect/>
          </a:stretch>
        </p:blipFill>
        <p:spPr>
          <a:xfrm>
            <a:off x="9921240" y="2898648"/>
            <a:ext cx="4023360" cy="1563624"/>
          </a:xfrm>
          <a:prstGeom prst="rect">
            <a:avLst/>
          </a:prstGeom>
        </p:spPr>
      </p:pic>
      <p:pic>
        <p:nvPicPr>
          <p:cNvPr id="7" name="Image 5" descr="preencoded.png"/>
          <p:cNvPicPr>
            <a:picLocks noChangeAspect="1"/>
          </p:cNvPicPr>
          <p:nvPr/>
        </p:nvPicPr>
        <p:blipFill>
          <a:blip r:embed="rId6"/>
          <a:stretch>
            <a:fillRect/>
          </a:stretch>
        </p:blipFill>
        <p:spPr>
          <a:xfrm>
            <a:off x="9921240" y="4681728"/>
            <a:ext cx="4023360" cy="1271016"/>
          </a:xfrm>
          <a:prstGeom prst="rect">
            <a:avLst/>
          </a:prstGeom>
        </p:spPr>
      </p:pic>
      <p:pic>
        <p:nvPicPr>
          <p:cNvPr id="8" name="Image 6" descr="preencoded.png"/>
          <p:cNvPicPr>
            <a:picLocks noChangeAspect="1"/>
          </p:cNvPicPr>
          <p:nvPr/>
        </p:nvPicPr>
        <p:blipFill>
          <a:blip r:embed="rId7"/>
          <a:stretch>
            <a:fillRect/>
          </a:stretch>
        </p:blipFill>
        <p:spPr>
          <a:xfrm>
            <a:off x="6455664" y="3090672"/>
            <a:ext cx="3044952" cy="1170432"/>
          </a:xfrm>
          <a:prstGeom prst="rect">
            <a:avLst/>
          </a:prstGeom>
        </p:spPr>
      </p:pic>
      <p:pic>
        <p:nvPicPr>
          <p:cNvPr id="9" name="Image 7" descr="preencoded.png"/>
          <p:cNvPicPr>
            <a:picLocks noChangeAspect="1"/>
          </p:cNvPicPr>
          <p:nvPr/>
        </p:nvPicPr>
        <p:blipFill>
          <a:blip r:embed="rId8"/>
          <a:stretch>
            <a:fillRect/>
          </a:stretch>
        </p:blipFill>
        <p:spPr>
          <a:xfrm>
            <a:off x="6455664" y="4882896"/>
            <a:ext cx="3044952" cy="877824"/>
          </a:xfrm>
          <a:prstGeom prst="rect">
            <a:avLst/>
          </a:prstGeom>
        </p:spPr>
      </p:pic>
      <p:pic>
        <p:nvPicPr>
          <p:cNvPr id="10" name="Image 8" descr="preencoded.png"/>
          <p:cNvPicPr>
            <a:picLocks noChangeAspect="1"/>
          </p:cNvPicPr>
          <p:nvPr/>
        </p:nvPicPr>
        <p:blipFill>
          <a:blip r:embed="rId7"/>
          <a:stretch>
            <a:fillRect/>
          </a:stretch>
        </p:blipFill>
        <p:spPr>
          <a:xfrm>
            <a:off x="10698480" y="3090672"/>
            <a:ext cx="3044952" cy="1170432"/>
          </a:xfrm>
          <a:prstGeom prst="rect">
            <a:avLst/>
          </a:prstGeom>
        </p:spPr>
      </p:pic>
      <p:pic>
        <p:nvPicPr>
          <p:cNvPr id="11" name="Image 9" descr="preencoded.png"/>
          <p:cNvPicPr>
            <a:picLocks noChangeAspect="1"/>
          </p:cNvPicPr>
          <p:nvPr/>
        </p:nvPicPr>
        <p:blipFill>
          <a:blip r:embed="rId8"/>
          <a:stretch>
            <a:fillRect/>
          </a:stretch>
        </p:blipFill>
        <p:spPr>
          <a:xfrm>
            <a:off x="10698480" y="4882896"/>
            <a:ext cx="3044952" cy="877824"/>
          </a:xfrm>
          <a:prstGeom prst="rect">
            <a:avLst/>
          </a:prstGeom>
        </p:spPr>
      </p:pic>
      <p:pic>
        <p:nvPicPr>
          <p:cNvPr id="12" name="Image 10" descr="preencoded.png"/>
          <p:cNvPicPr>
            <a:picLocks noChangeAspect="1"/>
          </p:cNvPicPr>
          <p:nvPr/>
        </p:nvPicPr>
        <p:blipFill>
          <a:blip r:embed="rId9"/>
          <a:stretch>
            <a:fillRect/>
          </a:stretch>
        </p:blipFill>
        <p:spPr>
          <a:xfrm>
            <a:off x="5852160" y="3081528"/>
            <a:ext cx="420624" cy="420624"/>
          </a:xfrm>
          <a:prstGeom prst="rect">
            <a:avLst/>
          </a:prstGeom>
        </p:spPr>
      </p:pic>
      <p:pic>
        <p:nvPicPr>
          <p:cNvPr id="13" name="Image 11" descr="preencoded.png"/>
          <p:cNvPicPr>
            <a:picLocks noChangeAspect="1"/>
          </p:cNvPicPr>
          <p:nvPr/>
        </p:nvPicPr>
        <p:blipFill>
          <a:blip r:embed="rId9"/>
          <a:stretch>
            <a:fillRect/>
          </a:stretch>
        </p:blipFill>
        <p:spPr>
          <a:xfrm>
            <a:off x="5852160" y="4864608"/>
            <a:ext cx="420624" cy="420624"/>
          </a:xfrm>
          <a:prstGeom prst="rect">
            <a:avLst/>
          </a:prstGeom>
        </p:spPr>
      </p:pic>
      <p:pic>
        <p:nvPicPr>
          <p:cNvPr id="14" name="Image 12" descr="preencoded.png"/>
          <p:cNvPicPr>
            <a:picLocks noChangeAspect="1"/>
          </p:cNvPicPr>
          <p:nvPr/>
        </p:nvPicPr>
        <p:blipFill>
          <a:blip r:embed="rId9"/>
          <a:stretch>
            <a:fillRect/>
          </a:stretch>
        </p:blipFill>
        <p:spPr>
          <a:xfrm>
            <a:off x="10094976" y="3081528"/>
            <a:ext cx="420624" cy="420624"/>
          </a:xfrm>
          <a:prstGeom prst="rect">
            <a:avLst/>
          </a:prstGeom>
        </p:spPr>
      </p:pic>
      <p:pic>
        <p:nvPicPr>
          <p:cNvPr id="15" name="Image 13" descr="preencoded.png"/>
          <p:cNvPicPr>
            <a:picLocks noChangeAspect="1"/>
          </p:cNvPicPr>
          <p:nvPr/>
        </p:nvPicPr>
        <p:blipFill>
          <a:blip r:embed="rId9"/>
          <a:stretch>
            <a:fillRect/>
          </a:stretch>
        </p:blipFill>
        <p:spPr>
          <a:xfrm>
            <a:off x="10094976" y="4864608"/>
            <a:ext cx="420624" cy="420624"/>
          </a:xfrm>
          <a:prstGeom prst="rect">
            <a:avLst/>
          </a:prstGeom>
        </p:spPr>
      </p:pic>
      <p:sp>
        <p:nvSpPr>
          <p:cNvPr id="16" name="Text 0"/>
          <p:cNvSpPr/>
          <p:nvPr/>
        </p:nvSpPr>
        <p:spPr>
          <a:xfrm>
            <a:off x="5660136" y="276726"/>
            <a:ext cx="8293608" cy="2393322"/>
          </a:xfrm>
          <a:prstGeom prst="rect">
            <a:avLst/>
          </a:prstGeom>
          <a:noFill/>
          <a:ln/>
        </p:spPr>
        <p:txBody>
          <a:bodyPr wrap="none" lIns="0" tIns="0" rIns="0" bIns="0" rtlCol="0" anchor="ctr"/>
          <a:lstStyle/>
          <a:p>
            <a:pPr marL="0" indent="0" algn="l">
              <a:lnSpc>
                <a:spcPts val="4800"/>
              </a:lnSpc>
              <a:buNone/>
            </a:pPr>
            <a:r>
              <a:rPr lang="en-US" sz="4400" dirty="0">
                <a:solidFill>
                  <a:srgbClr val="FFFFFF"/>
                </a:solidFill>
                <a:latin typeface="思源宋体-思源宋体-SemiBold" pitchFamily="34" charset="0"/>
                <a:ea typeface="思源宋体-思源宋体-SemiBold" pitchFamily="34" charset="-122"/>
                <a:cs typeface="思源宋体-思源宋体-SemiBold" pitchFamily="34" charset="-120"/>
              </a:rPr>
              <a:t>Limitations in Current Solutions</a:t>
            </a:r>
            <a:endParaRPr lang="en-US" sz="4400" dirty="0"/>
          </a:p>
        </p:txBody>
      </p:sp>
      <p:sp>
        <p:nvSpPr>
          <p:cNvPr id="17" name="Text 1"/>
          <p:cNvSpPr/>
          <p:nvPr/>
        </p:nvSpPr>
        <p:spPr>
          <a:xfrm>
            <a:off x="5998464" y="3108960"/>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思源宋体-思源宋体-Regular" pitchFamily="34" charset="0"/>
                <a:ea typeface="思源宋体-思源宋体-Regular" pitchFamily="34" charset="-122"/>
                <a:cs typeface="思源宋体-思源宋体-Regular" pitchFamily="34" charset="-120"/>
              </a:rPr>
              <a:t>1</a:t>
            </a:r>
            <a:endParaRPr lang="en-US" sz="1920" dirty="0"/>
          </a:p>
        </p:txBody>
      </p:sp>
      <p:sp>
        <p:nvSpPr>
          <p:cNvPr id="18" name="Text 2"/>
          <p:cNvSpPr/>
          <p:nvPr/>
        </p:nvSpPr>
        <p:spPr>
          <a:xfrm>
            <a:off x="6455664" y="3090672"/>
            <a:ext cx="3044952" cy="1170432"/>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Most systems monitor only temperature and heart rate, not SpO₂ (oxygen), which is crucial in high altitudes.</a:t>
            </a:r>
            <a:endParaRPr lang="en-US" sz="2000" dirty="0"/>
          </a:p>
        </p:txBody>
      </p:sp>
      <p:sp>
        <p:nvSpPr>
          <p:cNvPr id="19" name="Text 3"/>
          <p:cNvSpPr/>
          <p:nvPr/>
        </p:nvSpPr>
        <p:spPr>
          <a:xfrm>
            <a:off x="5998464" y="4892040"/>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思源宋体-思源宋体-Regular" pitchFamily="34" charset="0"/>
                <a:ea typeface="思源宋体-思源宋体-Regular" pitchFamily="34" charset="-122"/>
                <a:cs typeface="思源宋体-思源宋体-Regular" pitchFamily="34" charset="-120"/>
              </a:rPr>
              <a:t>3</a:t>
            </a:r>
            <a:endParaRPr lang="en-US" sz="1920" dirty="0"/>
          </a:p>
        </p:txBody>
      </p:sp>
      <p:sp>
        <p:nvSpPr>
          <p:cNvPr id="20" name="Text 4"/>
          <p:cNvSpPr/>
          <p:nvPr/>
        </p:nvSpPr>
        <p:spPr>
          <a:xfrm>
            <a:off x="6455664" y="4882896"/>
            <a:ext cx="3044952" cy="877824"/>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Connectivity is limited; GSM fails in valleys, and LoRa requires expensive gateways.</a:t>
            </a:r>
            <a:endParaRPr lang="en-US" sz="2000" dirty="0"/>
          </a:p>
        </p:txBody>
      </p:sp>
      <p:sp>
        <p:nvSpPr>
          <p:cNvPr id="21" name="Text 5"/>
          <p:cNvSpPr/>
          <p:nvPr/>
        </p:nvSpPr>
        <p:spPr>
          <a:xfrm>
            <a:off x="10241280" y="3108960"/>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思源宋体-思源宋体-Regular" pitchFamily="34" charset="0"/>
                <a:ea typeface="思源宋体-思源宋体-Regular" pitchFamily="34" charset="-122"/>
                <a:cs typeface="思源宋体-思源宋体-Regular" pitchFamily="34" charset="-120"/>
              </a:rPr>
              <a:t>2</a:t>
            </a:r>
            <a:endParaRPr lang="en-US" sz="1920" dirty="0"/>
          </a:p>
        </p:txBody>
      </p:sp>
      <p:sp>
        <p:nvSpPr>
          <p:cNvPr id="22" name="Text 6"/>
          <p:cNvSpPr/>
          <p:nvPr/>
        </p:nvSpPr>
        <p:spPr>
          <a:xfrm>
            <a:off x="10698480" y="3090672"/>
            <a:ext cx="3044952" cy="877824"/>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Devices usually last only 8–10 hours, while treks in India often last several days.</a:t>
            </a:r>
            <a:endParaRPr lang="en-US" sz="2000" dirty="0"/>
          </a:p>
        </p:txBody>
      </p:sp>
      <p:sp>
        <p:nvSpPr>
          <p:cNvPr id="23" name="Text 7"/>
          <p:cNvSpPr/>
          <p:nvPr/>
        </p:nvSpPr>
        <p:spPr>
          <a:xfrm>
            <a:off x="10241280" y="4892040"/>
            <a:ext cx="137160" cy="365760"/>
          </a:xfrm>
          <a:prstGeom prst="rect">
            <a:avLst/>
          </a:prstGeom>
          <a:noFill/>
          <a:ln/>
        </p:spPr>
        <p:txBody>
          <a:bodyPr wrap="none" lIns="0" tIns="0" rIns="0" bIns="0" rtlCol="0" anchor="ctr"/>
          <a:lstStyle/>
          <a:p>
            <a:pPr marL="0" indent="0" algn="l">
              <a:lnSpc>
                <a:spcPts val="2300"/>
              </a:lnSpc>
              <a:buNone/>
            </a:pPr>
            <a:r>
              <a:rPr lang="en-US" sz="1920" dirty="0">
                <a:solidFill>
                  <a:srgbClr val="050505"/>
                </a:solidFill>
                <a:latin typeface="思源宋体-思源宋体-Regular" pitchFamily="34" charset="0"/>
                <a:ea typeface="思源宋体-思源宋体-Regular" pitchFamily="34" charset="-122"/>
                <a:cs typeface="思源宋体-思源宋体-Regular" pitchFamily="34" charset="-120"/>
              </a:rPr>
              <a:t>4</a:t>
            </a:r>
            <a:endParaRPr lang="en-US" sz="1920" dirty="0"/>
          </a:p>
        </p:txBody>
      </p:sp>
      <p:sp>
        <p:nvSpPr>
          <p:cNvPr id="24" name="Text 8"/>
          <p:cNvSpPr/>
          <p:nvPr/>
        </p:nvSpPr>
        <p:spPr>
          <a:xfrm>
            <a:off x="10698480" y="4882896"/>
            <a:ext cx="3044952" cy="877824"/>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Prototypes are often fragile and not affordable for real-world Indian users.</a:t>
            </a:r>
            <a:endParaRPr lang="en-US"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sp>
        <p:nvSpPr>
          <p:cNvPr id="4" name="Text 0"/>
          <p:cNvSpPr/>
          <p:nvPr/>
        </p:nvSpPr>
        <p:spPr>
          <a:xfrm>
            <a:off x="685800" y="-649705"/>
            <a:ext cx="8293608" cy="4343400"/>
          </a:xfrm>
          <a:prstGeom prst="rect">
            <a:avLst/>
          </a:prstGeom>
          <a:noFill/>
          <a:ln/>
        </p:spPr>
        <p:txBody>
          <a:bodyPr wrap="none" lIns="0" tIns="0" rIns="0" bIns="0" rtlCol="0" anchor="ctr"/>
          <a:lstStyle/>
          <a:p>
            <a:pPr marL="0" indent="0" algn="l">
              <a:lnSpc>
                <a:spcPts val="4800"/>
              </a:lnSpc>
              <a:buNone/>
            </a:pPr>
            <a:r>
              <a:rPr lang="en-US" sz="4800" dirty="0">
                <a:solidFill>
                  <a:srgbClr val="FFFFFF"/>
                </a:solidFill>
                <a:latin typeface="思源宋体-思源宋体-SemiBold" pitchFamily="34" charset="0"/>
                <a:ea typeface="思源宋体-思源宋体-SemiBold" pitchFamily="34" charset="-122"/>
                <a:cs typeface="思源宋体-思源宋体-SemiBold" pitchFamily="34" charset="-120"/>
              </a:rPr>
              <a:t>Indian Context</a:t>
            </a:r>
            <a:endParaRPr lang="en-US" sz="4800" dirty="0"/>
          </a:p>
        </p:txBody>
      </p:sp>
      <p:sp>
        <p:nvSpPr>
          <p:cNvPr id="5" name="Text 1"/>
          <p:cNvSpPr/>
          <p:nvPr/>
        </p:nvSpPr>
        <p:spPr>
          <a:xfrm>
            <a:off x="685800" y="2117558"/>
            <a:ext cx="8293608" cy="2052106"/>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Climbers in the Himalayas, trekkers in Himachal and Uttarakhand, and pilgrims at Amarnath, Kedarnath, and Hemkund Sahib face serious risks.</a:t>
            </a:r>
            <a:endParaRPr lang="en-US" sz="2000" dirty="0"/>
          </a:p>
        </p:txBody>
      </p:sp>
      <p:sp>
        <p:nvSpPr>
          <p:cNvPr id="6" name="Text 2"/>
          <p:cNvSpPr/>
          <p:nvPr/>
        </p:nvSpPr>
        <p:spPr>
          <a:xfrm>
            <a:off x="685800" y="4014697"/>
            <a:ext cx="8293608" cy="1423577"/>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Rescue operations are slow, infrastructure is poor, and budget trekkers cannot afford international safety trackers. Hence, the demand is for a low-cost, easy-to-use IoT system that students can build and climbers can afford.</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A22716-4419-9BFD-C08C-86B4D6FC3F75}"/>
              </a:ext>
            </a:extLst>
          </p:cNvPr>
          <p:cNvPicPr>
            <a:picLocks noChangeAspect="1"/>
          </p:cNvPicPr>
          <p:nvPr/>
        </p:nvPicPr>
        <p:blipFill>
          <a:blip r:embed="rId2"/>
          <a:stretch>
            <a:fillRect/>
          </a:stretch>
        </p:blipFill>
        <p:spPr>
          <a:xfrm>
            <a:off x="0" y="-96253"/>
            <a:ext cx="10852484" cy="8325854"/>
          </a:xfrm>
          <a:prstGeom prst="rect">
            <a:avLst/>
          </a:prstGeom>
        </p:spPr>
      </p:pic>
    </p:spTree>
    <p:extLst>
      <p:ext uri="{BB962C8B-B14F-4D97-AF65-F5344CB8AC3E}">
        <p14:creationId xmlns:p14="http://schemas.microsoft.com/office/powerpoint/2010/main" val="3803531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6126480"/>
            <a:ext cx="13267944" cy="27432"/>
          </a:xfrm>
          <a:prstGeom prst="rect">
            <a:avLst/>
          </a:prstGeom>
        </p:spPr>
      </p:pic>
      <p:sp>
        <p:nvSpPr>
          <p:cNvPr id="5" name="Text 0"/>
          <p:cNvSpPr/>
          <p:nvPr/>
        </p:nvSpPr>
        <p:spPr>
          <a:xfrm>
            <a:off x="685800" y="1874520"/>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6" name="Text 1"/>
          <p:cNvSpPr/>
          <p:nvPr/>
        </p:nvSpPr>
        <p:spPr>
          <a:xfrm>
            <a:off x="685800" y="2386584"/>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7" name="Text 2"/>
          <p:cNvSpPr/>
          <p:nvPr/>
        </p:nvSpPr>
        <p:spPr>
          <a:xfrm>
            <a:off x="685800" y="2898648"/>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8" name="Text 3"/>
          <p:cNvSpPr/>
          <p:nvPr/>
        </p:nvSpPr>
        <p:spPr>
          <a:xfrm>
            <a:off x="685800" y="3410712"/>
            <a:ext cx="13267944" cy="841248"/>
          </a:xfrm>
          <a:prstGeom prst="rect">
            <a:avLst/>
          </a:prstGeom>
          <a:noFill/>
          <a:ln/>
        </p:spPr>
        <p:txBody>
          <a:bodyPr wrap="none" lIns="0" tIns="0" rIns="0" bIns="0" rtlCol="0" anchor="ctr"/>
          <a:lstStyle/>
          <a:p>
            <a:pPr marL="0" indent="0" algn="l">
              <a:lnSpc>
                <a:spcPts val="6620"/>
              </a:lnSpc>
              <a:buNone/>
            </a:pPr>
            <a:r>
              <a:rPr lang="en-US" sz="5290" i="1" dirty="0">
                <a:solidFill>
                  <a:srgbClr val="FFFFFF"/>
                </a:solidFill>
                <a:latin typeface="思源宋体-思源宋体-SemiBold" pitchFamily="34" charset="0"/>
                <a:ea typeface="思源宋体-思源宋体-SemiBold" pitchFamily="34" charset="-122"/>
                <a:cs typeface="思源宋体-思源宋体-SemiBold" pitchFamily="34" charset="-120"/>
              </a:rPr>
              <a:t>05</a:t>
            </a:r>
            <a:endParaRPr lang="en-US" sz="5290" dirty="0"/>
          </a:p>
        </p:txBody>
      </p:sp>
      <p:sp>
        <p:nvSpPr>
          <p:cNvPr id="9" name="Text 4"/>
          <p:cNvSpPr/>
          <p:nvPr/>
        </p:nvSpPr>
        <p:spPr>
          <a:xfrm>
            <a:off x="685800" y="4471416"/>
            <a:ext cx="13267944" cy="612648"/>
          </a:xfrm>
          <a:prstGeom prst="rect">
            <a:avLst/>
          </a:prstGeom>
          <a:noFill/>
          <a:ln/>
        </p:spPr>
        <p:txBody>
          <a:bodyPr wrap="none" lIns="0" tIns="0" rIns="0" bIns="0" rtlCol="0" anchor="ctr"/>
          <a:lstStyle/>
          <a:p>
            <a:pPr marL="0" indent="0" algn="l">
              <a:lnSpc>
                <a:spcPts val="4800"/>
              </a:lnSpc>
              <a:buNone/>
            </a:pP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Tentative Objectives</a:t>
            </a:r>
            <a:endParaRPr lang="en-US" sz="3840" dirty="0"/>
          </a:p>
        </p:txBody>
      </p:sp>
      <p:sp>
        <p:nvSpPr>
          <p:cNvPr id="10" name="Text 5"/>
          <p:cNvSpPr/>
          <p:nvPr/>
        </p:nvSpPr>
        <p:spPr>
          <a:xfrm>
            <a:off x="685800" y="5294376"/>
            <a:ext cx="13267944" cy="612648"/>
          </a:xfrm>
          <a:prstGeom prst="rect">
            <a:avLst/>
          </a:prstGeom>
          <a:noFill/>
          <a:ln/>
        </p:spPr>
        <p:txBody>
          <a:bodyPr wrap="none" lIns="0" tIns="0" rIns="0" bIns="0" rtlCol="0" anchor="ctr"/>
          <a:lstStyle/>
          <a:p>
            <a:pPr marL="0" indent="0" algn="l">
              <a:lnSpc>
                <a:spcPts val="4800"/>
              </a:lnSpc>
              <a:buNone/>
            </a:pP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 </a:t>
            </a:r>
            <a:endParaRPr lang="en-US" sz="3840" dirty="0"/>
          </a:p>
        </p:txBody>
      </p:sp>
      <p:pic>
        <p:nvPicPr>
          <p:cNvPr id="11" name="Picture 10">
            <a:extLst>
              <a:ext uri="{FF2B5EF4-FFF2-40B4-BE49-F238E27FC236}">
                <a16:creationId xmlns:a16="http://schemas.microsoft.com/office/drawing/2014/main" id="{6FA35308-198F-1010-1C40-3B48141CC1F8}"/>
              </a:ext>
            </a:extLst>
          </p:cNvPr>
          <p:cNvPicPr>
            <a:picLocks noChangeAspect="1"/>
          </p:cNvPicPr>
          <p:nvPr/>
        </p:nvPicPr>
        <p:blipFill>
          <a:blip r:embed="rId6"/>
          <a:stretch>
            <a:fillRect/>
          </a:stretch>
        </p:blipFill>
        <p:spPr>
          <a:xfrm>
            <a:off x="5883443" y="725264"/>
            <a:ext cx="6906126" cy="504989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2310062"/>
            <a:ext cx="4297680" cy="1978473"/>
          </a:xfrm>
          <a:prstGeom prst="rect">
            <a:avLst/>
          </a:prstGeom>
        </p:spPr>
      </p:pic>
      <p:pic>
        <p:nvPicPr>
          <p:cNvPr id="5" name="Image 3" descr="preencoded.png"/>
          <p:cNvPicPr>
            <a:picLocks noChangeAspect="1"/>
          </p:cNvPicPr>
          <p:nvPr/>
        </p:nvPicPr>
        <p:blipFill>
          <a:blip r:embed="rId5"/>
          <a:stretch>
            <a:fillRect/>
          </a:stretch>
        </p:blipFill>
        <p:spPr>
          <a:xfrm>
            <a:off x="685800" y="4367463"/>
            <a:ext cx="4297680" cy="1978473"/>
          </a:xfrm>
          <a:prstGeom prst="rect">
            <a:avLst/>
          </a:prstGeom>
        </p:spPr>
      </p:pic>
      <p:pic>
        <p:nvPicPr>
          <p:cNvPr id="6" name="Image 4" descr="preencoded.png"/>
          <p:cNvPicPr>
            <a:picLocks noChangeAspect="1"/>
          </p:cNvPicPr>
          <p:nvPr/>
        </p:nvPicPr>
        <p:blipFill>
          <a:blip r:embed="rId5"/>
          <a:stretch>
            <a:fillRect/>
          </a:stretch>
        </p:blipFill>
        <p:spPr>
          <a:xfrm>
            <a:off x="5212080" y="2264341"/>
            <a:ext cx="4297680" cy="2024194"/>
          </a:xfrm>
          <a:prstGeom prst="rect">
            <a:avLst/>
          </a:prstGeom>
        </p:spPr>
      </p:pic>
      <p:pic>
        <p:nvPicPr>
          <p:cNvPr id="7" name="Image 5" descr="preencoded.png"/>
          <p:cNvPicPr>
            <a:picLocks noChangeAspect="1"/>
          </p:cNvPicPr>
          <p:nvPr/>
        </p:nvPicPr>
        <p:blipFill>
          <a:blip r:embed="rId5"/>
          <a:stretch>
            <a:fillRect/>
          </a:stretch>
        </p:blipFill>
        <p:spPr>
          <a:xfrm>
            <a:off x="5175504" y="4379977"/>
            <a:ext cx="4297680" cy="1965958"/>
          </a:xfrm>
          <a:prstGeom prst="rect">
            <a:avLst/>
          </a:prstGeom>
        </p:spPr>
      </p:pic>
      <p:pic>
        <p:nvPicPr>
          <p:cNvPr id="8" name="Image 6" descr="preencoded.png"/>
          <p:cNvPicPr>
            <a:picLocks noChangeAspect="1"/>
          </p:cNvPicPr>
          <p:nvPr/>
        </p:nvPicPr>
        <p:blipFill>
          <a:blip r:embed="rId5"/>
          <a:stretch>
            <a:fillRect/>
          </a:stretch>
        </p:blipFill>
        <p:spPr>
          <a:xfrm>
            <a:off x="9656064" y="2264342"/>
            <a:ext cx="4297680" cy="1978474"/>
          </a:xfrm>
          <a:prstGeom prst="rect">
            <a:avLst/>
          </a:prstGeom>
        </p:spPr>
      </p:pic>
      <p:pic>
        <p:nvPicPr>
          <p:cNvPr id="9" name="Image 7" descr="preencoded.png"/>
          <p:cNvPicPr>
            <a:picLocks noChangeAspect="1"/>
          </p:cNvPicPr>
          <p:nvPr/>
        </p:nvPicPr>
        <p:blipFill>
          <a:blip r:embed="rId5"/>
          <a:stretch>
            <a:fillRect/>
          </a:stretch>
        </p:blipFill>
        <p:spPr>
          <a:xfrm>
            <a:off x="9646920" y="4367463"/>
            <a:ext cx="4297680" cy="1978471"/>
          </a:xfrm>
          <a:prstGeom prst="rect">
            <a:avLst/>
          </a:prstGeom>
        </p:spPr>
      </p:pic>
      <p:sp>
        <p:nvSpPr>
          <p:cNvPr id="10" name="Text 0"/>
          <p:cNvSpPr/>
          <p:nvPr/>
        </p:nvSpPr>
        <p:spPr>
          <a:xfrm>
            <a:off x="685800" y="1883664"/>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1" name="Text 1"/>
          <p:cNvSpPr/>
          <p:nvPr/>
        </p:nvSpPr>
        <p:spPr>
          <a:xfrm>
            <a:off x="914400" y="2715768"/>
            <a:ext cx="3849624" cy="1097280"/>
          </a:xfrm>
          <a:prstGeom prst="rect">
            <a:avLst/>
          </a:prstGeom>
          <a:noFill/>
          <a:ln/>
        </p:spPr>
        <p:txBody>
          <a:bodyPr wrap="square" lIns="0" tIns="0" rIns="0" bIns="0" rtlCol="0" anchor="ctr"/>
          <a:lstStyle/>
          <a:p>
            <a:pPr marL="0" indent="0" algn="l">
              <a:lnSpc>
                <a:spcPts val="2300"/>
              </a:lnSpc>
              <a:buNone/>
            </a:pPr>
            <a:r>
              <a:rPr lang="en-US" sz="2200" dirty="0">
                <a:solidFill>
                  <a:srgbClr val="FFFFFF"/>
                </a:solidFill>
                <a:latin typeface="思源宋体-思源宋体-Regular" pitchFamily="34" charset="0"/>
                <a:ea typeface="思源宋体-思源宋体-Regular" pitchFamily="34" charset="-122"/>
                <a:cs typeface="思源宋体-思源宋体-Regular" pitchFamily="34" charset="-120"/>
              </a:rPr>
              <a:t>Health Monitoring: Measure heart rate, SpO₂, and body temperature in real time.</a:t>
            </a:r>
            <a:endParaRPr lang="en-US" sz="2200" dirty="0"/>
          </a:p>
        </p:txBody>
      </p:sp>
      <p:sp>
        <p:nvSpPr>
          <p:cNvPr id="12" name="Text 2"/>
          <p:cNvSpPr/>
          <p:nvPr/>
        </p:nvSpPr>
        <p:spPr>
          <a:xfrm>
            <a:off x="914400" y="4745736"/>
            <a:ext cx="3849624" cy="1170432"/>
          </a:xfrm>
          <a:prstGeom prst="rect">
            <a:avLst/>
          </a:prstGeom>
          <a:noFill/>
          <a:ln/>
        </p:spPr>
        <p:txBody>
          <a:bodyPr wrap="square" lIns="0" tIns="0" rIns="0" bIns="0" rtlCol="0" anchor="ctr"/>
          <a:lstStyle/>
          <a:p>
            <a:pPr marL="0" indent="0" algn="l">
              <a:lnSpc>
                <a:spcPts val="2300"/>
              </a:lnSpc>
              <a:buNone/>
            </a:pPr>
            <a:r>
              <a:rPr lang="en-US" sz="2200" dirty="0">
                <a:solidFill>
                  <a:srgbClr val="FFFFFF"/>
                </a:solidFill>
                <a:latin typeface="思源宋体-思源宋体-Regular" pitchFamily="34" charset="0"/>
                <a:ea typeface="思源宋体-思源宋体-Regular" pitchFamily="34" charset="-122"/>
                <a:cs typeface="思源宋体-思源宋体-Regular" pitchFamily="34" charset="-120"/>
              </a:rPr>
              <a:t>Connectivity Solutions: Use ESP32 Wi-Fi + GSM for simple, affordable alerts; optional Bluetooth app connection for nearby monitoring.</a:t>
            </a:r>
            <a:endParaRPr lang="en-US" sz="2200" dirty="0"/>
          </a:p>
        </p:txBody>
      </p:sp>
      <p:sp>
        <p:nvSpPr>
          <p:cNvPr id="13" name="Text 3"/>
          <p:cNvSpPr/>
          <p:nvPr/>
        </p:nvSpPr>
        <p:spPr>
          <a:xfrm>
            <a:off x="5394960" y="2715768"/>
            <a:ext cx="3849624" cy="1097280"/>
          </a:xfrm>
          <a:prstGeom prst="rect">
            <a:avLst/>
          </a:prstGeom>
          <a:noFill/>
          <a:ln/>
        </p:spPr>
        <p:txBody>
          <a:bodyPr wrap="square" lIns="0" tIns="0" rIns="0" bIns="0" rtlCol="0" anchor="ctr"/>
          <a:lstStyle/>
          <a:p>
            <a:pPr marL="0" indent="0" algn="l">
              <a:lnSpc>
                <a:spcPts val="2300"/>
              </a:lnSpc>
              <a:buNone/>
            </a:pPr>
            <a:r>
              <a:rPr lang="en-US" sz="2200" dirty="0">
                <a:solidFill>
                  <a:srgbClr val="FFFFFF"/>
                </a:solidFill>
                <a:latin typeface="思源宋体-思源宋体-Regular" pitchFamily="34" charset="0"/>
                <a:ea typeface="思源宋体-思源宋体-Regular" pitchFamily="34" charset="-122"/>
                <a:cs typeface="思源宋体-思源宋体-Regular" pitchFamily="34" charset="-120"/>
              </a:rPr>
              <a:t>GPS Tracking: Continuously track and log climber’s location; sync data when network returns.</a:t>
            </a:r>
            <a:endParaRPr lang="en-US" sz="2200" dirty="0"/>
          </a:p>
        </p:txBody>
      </p:sp>
      <p:sp>
        <p:nvSpPr>
          <p:cNvPr id="14" name="Text 4"/>
          <p:cNvSpPr/>
          <p:nvPr/>
        </p:nvSpPr>
        <p:spPr>
          <a:xfrm>
            <a:off x="5394960" y="4745736"/>
            <a:ext cx="3849624" cy="877824"/>
          </a:xfrm>
          <a:prstGeom prst="rect">
            <a:avLst/>
          </a:prstGeom>
          <a:noFill/>
          <a:ln/>
        </p:spPr>
        <p:txBody>
          <a:bodyPr wrap="square" lIns="0" tIns="0" rIns="0" bIns="0" rtlCol="0" anchor="ctr"/>
          <a:lstStyle/>
          <a:p>
            <a:pPr marL="0" indent="0" algn="l">
              <a:lnSpc>
                <a:spcPts val="2300"/>
              </a:lnSpc>
              <a:buNone/>
            </a:pPr>
            <a:r>
              <a:rPr lang="en-US" sz="2200" dirty="0">
                <a:solidFill>
                  <a:srgbClr val="FFFFFF"/>
                </a:solidFill>
                <a:latin typeface="思源宋体-思源宋体-Regular" pitchFamily="34" charset="0"/>
                <a:ea typeface="思源宋体-思源宋体-Regular" pitchFamily="34" charset="-122"/>
                <a:cs typeface="思源宋体-思源宋体-Regular" pitchFamily="34" charset="-120"/>
              </a:rPr>
              <a:t>User Interface: Display real-time vitals and location in the Blynk mobile app; send alert notifications instantly.</a:t>
            </a:r>
            <a:endParaRPr lang="en-US" sz="2200" dirty="0"/>
          </a:p>
        </p:txBody>
      </p:sp>
      <p:sp>
        <p:nvSpPr>
          <p:cNvPr id="15" name="Text 5"/>
          <p:cNvSpPr/>
          <p:nvPr/>
        </p:nvSpPr>
        <p:spPr>
          <a:xfrm>
            <a:off x="9884664" y="2633470"/>
            <a:ext cx="3849624" cy="1472186"/>
          </a:xfrm>
          <a:prstGeom prst="rect">
            <a:avLst/>
          </a:prstGeom>
          <a:noFill/>
          <a:ln/>
        </p:spPr>
        <p:txBody>
          <a:bodyPr wrap="square" lIns="0" tIns="0" rIns="0" bIns="0" rtlCol="0" anchor="ctr"/>
          <a:lstStyle/>
          <a:p>
            <a:pPr marL="0" indent="0" algn="l">
              <a:lnSpc>
                <a:spcPts val="2300"/>
              </a:lnSpc>
              <a:buNone/>
            </a:pPr>
            <a:r>
              <a:rPr lang="en-US" sz="2200" dirty="0">
                <a:solidFill>
                  <a:srgbClr val="FFFFFF"/>
                </a:solidFill>
                <a:latin typeface="思源宋体-思源宋体-Regular" pitchFamily="34" charset="0"/>
                <a:ea typeface="思源宋体-思源宋体-Regular" pitchFamily="34" charset="-122"/>
                <a:cs typeface="思源宋体-思源宋体-Regular" pitchFamily="34" charset="-120"/>
              </a:rPr>
              <a:t>Alerts &amp; Emergency System: SOS button for emergencies; automatic alert when vitals cross danger thresholds.</a:t>
            </a:r>
            <a:endParaRPr lang="en-US" sz="2200" dirty="0"/>
          </a:p>
        </p:txBody>
      </p:sp>
      <p:sp>
        <p:nvSpPr>
          <p:cNvPr id="16" name="Text 6"/>
          <p:cNvSpPr/>
          <p:nvPr/>
        </p:nvSpPr>
        <p:spPr>
          <a:xfrm>
            <a:off x="9884664" y="4745736"/>
            <a:ext cx="3849624" cy="1170432"/>
          </a:xfrm>
          <a:prstGeom prst="rect">
            <a:avLst/>
          </a:prstGeom>
          <a:noFill/>
          <a:ln/>
        </p:spPr>
        <p:txBody>
          <a:bodyPr wrap="square" lIns="0" tIns="0" rIns="0" bIns="0" rtlCol="0" anchor="ctr"/>
          <a:lstStyle/>
          <a:p>
            <a:pPr marL="0" indent="0" algn="l">
              <a:lnSpc>
                <a:spcPts val="2300"/>
              </a:lnSpc>
              <a:buNone/>
            </a:pPr>
            <a:r>
              <a:rPr lang="en-US" sz="2200" dirty="0">
                <a:solidFill>
                  <a:srgbClr val="FFFFFF"/>
                </a:solidFill>
                <a:latin typeface="思源宋体-思源宋体-Regular" pitchFamily="34" charset="0"/>
                <a:ea typeface="思源宋体-思源宋体-Regular" pitchFamily="34" charset="-122"/>
                <a:cs typeface="思源宋体-思源宋体-Regular" pitchFamily="34" charset="-120"/>
              </a:rPr>
              <a:t>Low-Cost &amp; Low Power Design: Use low-power sensors and rechargeable battery; target cost under ₹2,500 for affordability.</a:t>
            </a:r>
            <a:endParaRPr lang="en-US" sz="2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EDB5C-61D1-421F-124E-1A2B5585D80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40971E3-175B-872F-19D5-CCD62CF2B86D}"/>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1646F1A1-E5D1-18FE-B228-E790A3B92380}"/>
              </a:ext>
            </a:extLst>
          </p:cNvPr>
          <p:cNvPicPr>
            <a:picLocks noChangeAspect="1"/>
          </p:cNvPicPr>
          <p:nvPr/>
        </p:nvPicPr>
        <p:blipFill>
          <a:blip r:embed="rId4"/>
          <a:stretch>
            <a:fillRect/>
          </a:stretch>
        </p:blipFill>
        <p:spPr>
          <a:xfrm>
            <a:off x="0" y="0"/>
            <a:ext cx="14630400" cy="8238744"/>
          </a:xfrm>
          <a:prstGeom prst="rect">
            <a:avLst/>
          </a:prstGeom>
        </p:spPr>
      </p:pic>
      <p:sp>
        <p:nvSpPr>
          <p:cNvPr id="10" name="Text 0">
            <a:extLst>
              <a:ext uri="{FF2B5EF4-FFF2-40B4-BE49-F238E27FC236}">
                <a16:creationId xmlns:a16="http://schemas.microsoft.com/office/drawing/2014/main" id="{3D299039-DA79-7193-C1FF-B52E7406C3EA}"/>
              </a:ext>
            </a:extLst>
          </p:cNvPr>
          <p:cNvSpPr/>
          <p:nvPr/>
        </p:nvSpPr>
        <p:spPr>
          <a:xfrm>
            <a:off x="685800" y="1883664"/>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1" name="Text 1">
            <a:extLst>
              <a:ext uri="{FF2B5EF4-FFF2-40B4-BE49-F238E27FC236}">
                <a16:creationId xmlns:a16="http://schemas.microsoft.com/office/drawing/2014/main" id="{D0F2D5DC-1BC1-1245-871E-ACFCC4F4A287}"/>
              </a:ext>
            </a:extLst>
          </p:cNvPr>
          <p:cNvSpPr/>
          <p:nvPr/>
        </p:nvSpPr>
        <p:spPr>
          <a:xfrm flipH="1">
            <a:off x="4764019" y="155929"/>
            <a:ext cx="4837657" cy="1901471"/>
          </a:xfrm>
          <a:prstGeom prst="rect">
            <a:avLst/>
          </a:prstGeom>
          <a:noFill/>
          <a:ln/>
        </p:spPr>
        <p:txBody>
          <a:bodyPr wrap="square" lIns="0" tIns="0" rIns="0" bIns="0" rtlCol="0" anchor="ctr"/>
          <a:lstStyle/>
          <a:p>
            <a:pPr marL="0" indent="0" algn="l">
              <a:lnSpc>
                <a:spcPts val="2300"/>
              </a:lnSpc>
              <a:buNone/>
            </a:pPr>
            <a:r>
              <a:rPr lang="en-US" sz="2800" dirty="0">
                <a:solidFill>
                  <a:schemeClr val="accent3">
                    <a:lumMod val="20000"/>
                    <a:lumOff val="80000"/>
                  </a:schemeClr>
                </a:solidFill>
                <a:latin typeface="思源宋体-思源宋体-Regular" pitchFamily="34" charset="0"/>
                <a:ea typeface="思源宋体-思源宋体-Regular" pitchFamily="34" charset="-122"/>
                <a:cs typeface="思源宋体-思源宋体-Regular" pitchFamily="34" charset="-120"/>
              </a:rPr>
              <a:t>Health</a:t>
            </a:r>
            <a:r>
              <a:rPr lang="en-US" sz="2400" dirty="0">
                <a:solidFill>
                  <a:schemeClr val="accent3">
                    <a:lumMod val="20000"/>
                    <a:lumOff val="80000"/>
                  </a:schemeClr>
                </a:solidFill>
                <a:latin typeface="思源宋体-思源宋体-Regular" pitchFamily="34" charset="0"/>
                <a:ea typeface="思源宋体-思源宋体-Regular" pitchFamily="34" charset="-122"/>
                <a:cs typeface="思源宋体-思源宋体-Regular" pitchFamily="34" charset="-120"/>
              </a:rPr>
              <a:t> </a:t>
            </a:r>
            <a:r>
              <a:rPr lang="en-US" sz="2800" dirty="0">
                <a:solidFill>
                  <a:schemeClr val="accent3">
                    <a:lumMod val="20000"/>
                    <a:lumOff val="80000"/>
                  </a:schemeClr>
                </a:solidFill>
                <a:latin typeface="思源宋体-思源宋体-Regular" pitchFamily="34" charset="0"/>
                <a:ea typeface="思源宋体-思源宋体-Regular" pitchFamily="34" charset="-122"/>
                <a:cs typeface="思源宋体-思源宋体-Regular" pitchFamily="34" charset="-120"/>
              </a:rPr>
              <a:t>Monitoring</a:t>
            </a:r>
            <a:r>
              <a:rPr lang="en-US" sz="2400" dirty="0">
                <a:solidFill>
                  <a:schemeClr val="accent3">
                    <a:lumMod val="20000"/>
                    <a:lumOff val="80000"/>
                  </a:schemeClr>
                </a:solidFill>
                <a:latin typeface="思源宋体-思源宋体-Regular" pitchFamily="34" charset="0"/>
                <a:ea typeface="思源宋体-思源宋体-Regular" pitchFamily="34" charset="-122"/>
                <a:cs typeface="思源宋体-思源宋体-Regular" pitchFamily="34" charset="-120"/>
              </a:rPr>
              <a:t>: Measure heart rate, SpO₂, and body temperature in real time.</a:t>
            </a:r>
            <a:endParaRPr lang="en-US" sz="2400" dirty="0">
              <a:solidFill>
                <a:schemeClr val="accent3">
                  <a:lumMod val="20000"/>
                  <a:lumOff val="80000"/>
                </a:schemeClr>
              </a:solidFill>
            </a:endParaRPr>
          </a:p>
        </p:txBody>
      </p:sp>
      <p:sp>
        <p:nvSpPr>
          <p:cNvPr id="12" name="Text 2">
            <a:extLst>
              <a:ext uri="{FF2B5EF4-FFF2-40B4-BE49-F238E27FC236}">
                <a16:creationId xmlns:a16="http://schemas.microsoft.com/office/drawing/2014/main" id="{D737F0D6-1341-27C3-F821-E5F0CDAC8AB6}"/>
              </a:ext>
            </a:extLst>
          </p:cNvPr>
          <p:cNvSpPr/>
          <p:nvPr/>
        </p:nvSpPr>
        <p:spPr>
          <a:xfrm>
            <a:off x="914400" y="4745736"/>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3" name="Text 3">
            <a:extLst>
              <a:ext uri="{FF2B5EF4-FFF2-40B4-BE49-F238E27FC236}">
                <a16:creationId xmlns:a16="http://schemas.microsoft.com/office/drawing/2014/main" id="{82C35666-153D-9B1B-4085-8DD6DF879F55}"/>
              </a:ext>
            </a:extLst>
          </p:cNvPr>
          <p:cNvSpPr/>
          <p:nvPr/>
        </p:nvSpPr>
        <p:spPr>
          <a:xfrm>
            <a:off x="5895474" y="3200398"/>
            <a:ext cx="3349110" cy="612649"/>
          </a:xfrm>
          <a:prstGeom prst="rect">
            <a:avLst/>
          </a:prstGeom>
          <a:noFill/>
          <a:ln/>
        </p:spPr>
        <p:txBody>
          <a:bodyPr wrap="square" lIns="0" tIns="0" rIns="0" bIns="0" rtlCol="0" anchor="ctr"/>
          <a:lstStyle/>
          <a:p>
            <a:pPr>
              <a:lnSpc>
                <a:spcPts val="2300"/>
              </a:lnSpc>
            </a:pPr>
            <a:endParaRPr lang="en-US" sz="1530" dirty="0"/>
          </a:p>
        </p:txBody>
      </p:sp>
      <p:sp>
        <p:nvSpPr>
          <p:cNvPr id="14" name="Text 4">
            <a:extLst>
              <a:ext uri="{FF2B5EF4-FFF2-40B4-BE49-F238E27FC236}">
                <a16:creationId xmlns:a16="http://schemas.microsoft.com/office/drawing/2014/main" id="{F76276D2-8D20-2161-94D6-FC85CF2D5196}"/>
              </a:ext>
            </a:extLst>
          </p:cNvPr>
          <p:cNvSpPr/>
          <p:nvPr/>
        </p:nvSpPr>
        <p:spPr>
          <a:xfrm>
            <a:off x="5394960" y="4745736"/>
            <a:ext cx="3849624" cy="877824"/>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5" name="Text 5">
            <a:extLst>
              <a:ext uri="{FF2B5EF4-FFF2-40B4-BE49-F238E27FC236}">
                <a16:creationId xmlns:a16="http://schemas.microsoft.com/office/drawing/2014/main" id="{37BC15B1-7701-E7F4-E215-8223B149FB77}"/>
              </a:ext>
            </a:extLst>
          </p:cNvPr>
          <p:cNvSpPr/>
          <p:nvPr/>
        </p:nvSpPr>
        <p:spPr>
          <a:xfrm>
            <a:off x="9884664" y="2935224"/>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6" name="Text 6">
            <a:extLst>
              <a:ext uri="{FF2B5EF4-FFF2-40B4-BE49-F238E27FC236}">
                <a16:creationId xmlns:a16="http://schemas.microsoft.com/office/drawing/2014/main" id="{30CDCD57-14A1-2ADE-6A3A-CD4D7A717220}"/>
              </a:ext>
            </a:extLst>
          </p:cNvPr>
          <p:cNvSpPr/>
          <p:nvPr/>
        </p:nvSpPr>
        <p:spPr>
          <a:xfrm>
            <a:off x="9884664" y="4745736"/>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pic>
        <p:nvPicPr>
          <p:cNvPr id="20" name="Picture 19">
            <a:extLst>
              <a:ext uri="{FF2B5EF4-FFF2-40B4-BE49-F238E27FC236}">
                <a16:creationId xmlns:a16="http://schemas.microsoft.com/office/drawing/2014/main" id="{253253B1-3199-E2FC-E428-F813E5C011D7}"/>
              </a:ext>
            </a:extLst>
          </p:cNvPr>
          <p:cNvPicPr>
            <a:picLocks noChangeAspect="1"/>
          </p:cNvPicPr>
          <p:nvPr/>
        </p:nvPicPr>
        <p:blipFill>
          <a:blip r:embed="rId5"/>
          <a:stretch>
            <a:fillRect/>
          </a:stretch>
        </p:blipFill>
        <p:spPr>
          <a:xfrm>
            <a:off x="2153653" y="1299410"/>
            <a:ext cx="9601200" cy="6930189"/>
          </a:xfrm>
          <a:prstGeom prst="rect">
            <a:avLst/>
          </a:prstGeom>
        </p:spPr>
      </p:pic>
    </p:spTree>
    <p:extLst>
      <p:ext uri="{BB962C8B-B14F-4D97-AF65-F5344CB8AC3E}">
        <p14:creationId xmlns:p14="http://schemas.microsoft.com/office/powerpoint/2010/main" val="2153689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0F175-440D-0C44-3BBF-99701276DD7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3C62957-2307-0B4A-5703-B83C116139F4}"/>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7CF4A17E-9634-A845-BC0D-A563DDDAA9B4}"/>
              </a:ext>
            </a:extLst>
          </p:cNvPr>
          <p:cNvPicPr>
            <a:picLocks noChangeAspect="1"/>
          </p:cNvPicPr>
          <p:nvPr/>
        </p:nvPicPr>
        <p:blipFill>
          <a:blip r:embed="rId4"/>
          <a:stretch>
            <a:fillRect/>
          </a:stretch>
        </p:blipFill>
        <p:spPr>
          <a:xfrm>
            <a:off x="0" y="0"/>
            <a:ext cx="14630400" cy="8238744"/>
          </a:xfrm>
          <a:prstGeom prst="rect">
            <a:avLst/>
          </a:prstGeom>
        </p:spPr>
      </p:pic>
      <p:sp>
        <p:nvSpPr>
          <p:cNvPr id="10" name="Text 0">
            <a:extLst>
              <a:ext uri="{FF2B5EF4-FFF2-40B4-BE49-F238E27FC236}">
                <a16:creationId xmlns:a16="http://schemas.microsoft.com/office/drawing/2014/main" id="{6A908193-BEB7-EE90-8EAE-19FD103DF660}"/>
              </a:ext>
            </a:extLst>
          </p:cNvPr>
          <p:cNvSpPr/>
          <p:nvPr/>
        </p:nvSpPr>
        <p:spPr>
          <a:xfrm>
            <a:off x="685800" y="1883664"/>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1" name="Text 1">
            <a:extLst>
              <a:ext uri="{FF2B5EF4-FFF2-40B4-BE49-F238E27FC236}">
                <a16:creationId xmlns:a16="http://schemas.microsoft.com/office/drawing/2014/main" id="{F76CFC6B-D1C7-FA7F-D4CA-B98F22829967}"/>
              </a:ext>
            </a:extLst>
          </p:cNvPr>
          <p:cNvSpPr/>
          <p:nvPr/>
        </p:nvSpPr>
        <p:spPr>
          <a:xfrm>
            <a:off x="914400" y="2935224"/>
            <a:ext cx="3849624" cy="877824"/>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2" name="Text 2">
            <a:extLst>
              <a:ext uri="{FF2B5EF4-FFF2-40B4-BE49-F238E27FC236}">
                <a16:creationId xmlns:a16="http://schemas.microsoft.com/office/drawing/2014/main" id="{C704C96A-6774-58F2-C620-44116374393F}"/>
              </a:ext>
            </a:extLst>
          </p:cNvPr>
          <p:cNvSpPr/>
          <p:nvPr/>
        </p:nvSpPr>
        <p:spPr>
          <a:xfrm>
            <a:off x="914400" y="4745736"/>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3" name="Text 3">
            <a:extLst>
              <a:ext uri="{FF2B5EF4-FFF2-40B4-BE49-F238E27FC236}">
                <a16:creationId xmlns:a16="http://schemas.microsoft.com/office/drawing/2014/main" id="{79E7AB11-EF0E-66CF-F80A-0CA089B1E95B}"/>
              </a:ext>
            </a:extLst>
          </p:cNvPr>
          <p:cNvSpPr/>
          <p:nvPr/>
        </p:nvSpPr>
        <p:spPr>
          <a:xfrm>
            <a:off x="5394960" y="-974558"/>
            <a:ext cx="3849624" cy="3909782"/>
          </a:xfrm>
          <a:prstGeom prst="rect">
            <a:avLst/>
          </a:prstGeom>
          <a:noFill/>
          <a:ln/>
        </p:spPr>
        <p:txBody>
          <a:bodyPr wrap="square" lIns="0" tIns="0" rIns="0" bIns="0" rtlCol="0" anchor="ctr"/>
          <a:lstStyle/>
          <a:p>
            <a:pPr marL="0" indent="0" algn="l">
              <a:lnSpc>
                <a:spcPts val="2300"/>
              </a:lnSpc>
              <a:buNone/>
            </a:pPr>
            <a:r>
              <a:rPr lang="en-US" sz="2400" dirty="0">
                <a:solidFill>
                  <a:schemeClr val="bg2">
                    <a:lumMod val="90000"/>
                  </a:schemeClr>
                </a:solidFill>
                <a:latin typeface="思源宋体-思源宋体-Regular" pitchFamily="34" charset="0"/>
                <a:ea typeface="思源宋体-思源宋体-Regular" pitchFamily="34" charset="-122"/>
                <a:cs typeface="思源宋体-思源宋体-Regular" pitchFamily="34" charset="-120"/>
              </a:rPr>
              <a:t>GPS</a:t>
            </a:r>
            <a:r>
              <a:rPr lang="en-US" sz="2000" dirty="0">
                <a:solidFill>
                  <a:schemeClr val="bg2">
                    <a:lumMod val="90000"/>
                  </a:schemeClr>
                </a:solidFill>
                <a:latin typeface="思源宋体-思源宋体-Regular" pitchFamily="34" charset="0"/>
                <a:ea typeface="思源宋体-思源宋体-Regular" pitchFamily="34" charset="-122"/>
                <a:cs typeface="思源宋体-思源宋体-Regular" pitchFamily="34" charset="-120"/>
              </a:rPr>
              <a:t> </a:t>
            </a:r>
            <a:r>
              <a:rPr lang="en-US" sz="2400" dirty="0">
                <a:solidFill>
                  <a:schemeClr val="bg2">
                    <a:lumMod val="90000"/>
                  </a:schemeClr>
                </a:solidFill>
                <a:latin typeface="思源宋体-思源宋体-Regular" pitchFamily="34" charset="0"/>
                <a:ea typeface="思源宋体-思源宋体-Regular" pitchFamily="34" charset="-122"/>
                <a:cs typeface="思源宋体-思源宋体-Regular" pitchFamily="34" charset="-120"/>
              </a:rPr>
              <a:t>Tracking</a:t>
            </a:r>
            <a:r>
              <a:rPr lang="en-US" sz="2000" dirty="0">
                <a:solidFill>
                  <a:schemeClr val="bg2">
                    <a:lumMod val="90000"/>
                  </a:schemeClr>
                </a:solidFill>
                <a:latin typeface="思源宋体-思源宋体-Regular" pitchFamily="34" charset="0"/>
                <a:ea typeface="思源宋体-思源宋体-Regular" pitchFamily="34" charset="-122"/>
                <a:cs typeface="思源宋体-思源宋体-Regular" pitchFamily="34" charset="-120"/>
              </a:rPr>
              <a:t>: Continuously track and log climber’s location; sync data when network returns.</a:t>
            </a:r>
            <a:endParaRPr lang="en-US" sz="2000" dirty="0">
              <a:solidFill>
                <a:schemeClr val="bg2">
                  <a:lumMod val="90000"/>
                </a:schemeClr>
              </a:solidFill>
            </a:endParaRPr>
          </a:p>
        </p:txBody>
      </p:sp>
      <p:sp>
        <p:nvSpPr>
          <p:cNvPr id="14" name="Text 4">
            <a:extLst>
              <a:ext uri="{FF2B5EF4-FFF2-40B4-BE49-F238E27FC236}">
                <a16:creationId xmlns:a16="http://schemas.microsoft.com/office/drawing/2014/main" id="{80439303-E8FA-FEAE-8420-EAA4AA34DA54}"/>
              </a:ext>
            </a:extLst>
          </p:cNvPr>
          <p:cNvSpPr/>
          <p:nvPr/>
        </p:nvSpPr>
        <p:spPr>
          <a:xfrm>
            <a:off x="5399532" y="5038344"/>
            <a:ext cx="3849624" cy="877824"/>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5" name="Text 5">
            <a:extLst>
              <a:ext uri="{FF2B5EF4-FFF2-40B4-BE49-F238E27FC236}">
                <a16:creationId xmlns:a16="http://schemas.microsoft.com/office/drawing/2014/main" id="{E9E0F069-2E71-AEE0-0989-99053FDA3268}"/>
              </a:ext>
            </a:extLst>
          </p:cNvPr>
          <p:cNvSpPr/>
          <p:nvPr/>
        </p:nvSpPr>
        <p:spPr>
          <a:xfrm>
            <a:off x="9884664" y="2935224"/>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6" name="Text 6">
            <a:extLst>
              <a:ext uri="{FF2B5EF4-FFF2-40B4-BE49-F238E27FC236}">
                <a16:creationId xmlns:a16="http://schemas.microsoft.com/office/drawing/2014/main" id="{FB3438B7-85D5-CCAC-52FC-A6B86E60FD47}"/>
              </a:ext>
            </a:extLst>
          </p:cNvPr>
          <p:cNvSpPr/>
          <p:nvPr/>
        </p:nvSpPr>
        <p:spPr>
          <a:xfrm>
            <a:off x="9884664" y="4745736"/>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pic>
        <p:nvPicPr>
          <p:cNvPr id="20" name="Picture 19">
            <a:extLst>
              <a:ext uri="{FF2B5EF4-FFF2-40B4-BE49-F238E27FC236}">
                <a16:creationId xmlns:a16="http://schemas.microsoft.com/office/drawing/2014/main" id="{5329EB37-A71D-B3E8-C1C8-F72BEC36E905}"/>
              </a:ext>
            </a:extLst>
          </p:cNvPr>
          <p:cNvPicPr>
            <a:picLocks noChangeAspect="1"/>
          </p:cNvPicPr>
          <p:nvPr/>
        </p:nvPicPr>
        <p:blipFill>
          <a:blip r:embed="rId5"/>
          <a:stretch>
            <a:fillRect/>
          </a:stretch>
        </p:blipFill>
        <p:spPr>
          <a:xfrm>
            <a:off x="1900989" y="1431758"/>
            <a:ext cx="11321716" cy="6677526"/>
          </a:xfrm>
          <a:prstGeom prst="rect">
            <a:avLst/>
          </a:prstGeom>
        </p:spPr>
      </p:pic>
    </p:spTree>
    <p:extLst>
      <p:ext uri="{BB962C8B-B14F-4D97-AF65-F5344CB8AC3E}">
        <p14:creationId xmlns:p14="http://schemas.microsoft.com/office/powerpoint/2010/main" val="645701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AF556-D319-270D-8405-D8CC0E28E39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FA87222-758A-B93A-6924-DDB52C7F4386}"/>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067FFE64-639C-D583-203E-8C09C54ECD98}"/>
              </a:ext>
            </a:extLst>
          </p:cNvPr>
          <p:cNvPicPr>
            <a:picLocks noChangeAspect="1"/>
          </p:cNvPicPr>
          <p:nvPr/>
        </p:nvPicPr>
        <p:blipFill>
          <a:blip r:embed="rId4"/>
          <a:stretch>
            <a:fillRect/>
          </a:stretch>
        </p:blipFill>
        <p:spPr>
          <a:xfrm>
            <a:off x="0" y="-9144"/>
            <a:ext cx="14630400" cy="8238744"/>
          </a:xfrm>
          <a:prstGeom prst="rect">
            <a:avLst/>
          </a:prstGeom>
        </p:spPr>
      </p:pic>
      <p:sp>
        <p:nvSpPr>
          <p:cNvPr id="10" name="Text 0">
            <a:extLst>
              <a:ext uri="{FF2B5EF4-FFF2-40B4-BE49-F238E27FC236}">
                <a16:creationId xmlns:a16="http://schemas.microsoft.com/office/drawing/2014/main" id="{72130B0D-EA03-62EE-188F-921BEC99B824}"/>
              </a:ext>
            </a:extLst>
          </p:cNvPr>
          <p:cNvSpPr/>
          <p:nvPr/>
        </p:nvSpPr>
        <p:spPr>
          <a:xfrm>
            <a:off x="685800" y="1883664"/>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1" name="Text 1">
            <a:extLst>
              <a:ext uri="{FF2B5EF4-FFF2-40B4-BE49-F238E27FC236}">
                <a16:creationId xmlns:a16="http://schemas.microsoft.com/office/drawing/2014/main" id="{939DBA7F-10A9-A5DD-0097-799F4E421337}"/>
              </a:ext>
            </a:extLst>
          </p:cNvPr>
          <p:cNvSpPr/>
          <p:nvPr/>
        </p:nvSpPr>
        <p:spPr>
          <a:xfrm>
            <a:off x="914400" y="2935224"/>
            <a:ext cx="3849624" cy="877824"/>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2" name="Text 2">
            <a:extLst>
              <a:ext uri="{FF2B5EF4-FFF2-40B4-BE49-F238E27FC236}">
                <a16:creationId xmlns:a16="http://schemas.microsoft.com/office/drawing/2014/main" id="{0ACEC52D-968E-B751-F466-534DAC4B1C4F}"/>
              </a:ext>
            </a:extLst>
          </p:cNvPr>
          <p:cNvSpPr/>
          <p:nvPr/>
        </p:nvSpPr>
        <p:spPr>
          <a:xfrm>
            <a:off x="914400" y="4745736"/>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3" name="Text 3">
            <a:extLst>
              <a:ext uri="{FF2B5EF4-FFF2-40B4-BE49-F238E27FC236}">
                <a16:creationId xmlns:a16="http://schemas.microsoft.com/office/drawing/2014/main" id="{C68F02AC-3167-D620-F99A-850DF856DFC8}"/>
              </a:ext>
            </a:extLst>
          </p:cNvPr>
          <p:cNvSpPr/>
          <p:nvPr/>
        </p:nvSpPr>
        <p:spPr>
          <a:xfrm>
            <a:off x="5394960" y="2935224"/>
            <a:ext cx="3849624" cy="877824"/>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4" name="Text 4">
            <a:extLst>
              <a:ext uri="{FF2B5EF4-FFF2-40B4-BE49-F238E27FC236}">
                <a16:creationId xmlns:a16="http://schemas.microsoft.com/office/drawing/2014/main" id="{528B959C-EADA-7917-C451-2E20C79AA954}"/>
              </a:ext>
            </a:extLst>
          </p:cNvPr>
          <p:cNvSpPr/>
          <p:nvPr/>
        </p:nvSpPr>
        <p:spPr>
          <a:xfrm>
            <a:off x="5394960" y="4745736"/>
            <a:ext cx="3849624" cy="877824"/>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5" name="Text 5">
            <a:extLst>
              <a:ext uri="{FF2B5EF4-FFF2-40B4-BE49-F238E27FC236}">
                <a16:creationId xmlns:a16="http://schemas.microsoft.com/office/drawing/2014/main" id="{CA36B3EC-4CB6-3CD9-EC54-92F4BD31F4D5}"/>
              </a:ext>
            </a:extLst>
          </p:cNvPr>
          <p:cNvSpPr/>
          <p:nvPr/>
        </p:nvSpPr>
        <p:spPr>
          <a:xfrm>
            <a:off x="1660358" y="-986589"/>
            <a:ext cx="12073930" cy="3281733"/>
          </a:xfrm>
          <a:prstGeom prst="rect">
            <a:avLst/>
          </a:prstGeom>
          <a:noFill/>
          <a:ln/>
        </p:spPr>
        <p:txBody>
          <a:bodyPr wrap="square" lIns="0" tIns="0" rIns="0" bIns="0" rtlCol="0" anchor="ctr"/>
          <a:lstStyle/>
          <a:p>
            <a:pPr marL="0" indent="0" algn="l">
              <a:lnSpc>
                <a:spcPts val="2300"/>
              </a:lnSpc>
              <a:buNone/>
            </a:pP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Alerts</a:t>
            </a: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 &amp; </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Emergency</a:t>
            </a: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 </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System</a:t>
            </a: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 SOS button for emergencies; automatic alert when vitals cross danger thresholds.</a:t>
            </a:r>
            <a:endParaRPr lang="en-US" sz="2000" dirty="0"/>
          </a:p>
        </p:txBody>
      </p:sp>
      <p:sp>
        <p:nvSpPr>
          <p:cNvPr id="16" name="Text 6">
            <a:extLst>
              <a:ext uri="{FF2B5EF4-FFF2-40B4-BE49-F238E27FC236}">
                <a16:creationId xmlns:a16="http://schemas.microsoft.com/office/drawing/2014/main" id="{0DF511BF-CECD-2C62-6BD1-438221D7717E}"/>
              </a:ext>
            </a:extLst>
          </p:cNvPr>
          <p:cNvSpPr/>
          <p:nvPr/>
        </p:nvSpPr>
        <p:spPr>
          <a:xfrm>
            <a:off x="9884664" y="4745736"/>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pic>
        <p:nvPicPr>
          <p:cNvPr id="18" name="Picture 17">
            <a:extLst>
              <a:ext uri="{FF2B5EF4-FFF2-40B4-BE49-F238E27FC236}">
                <a16:creationId xmlns:a16="http://schemas.microsoft.com/office/drawing/2014/main" id="{B58B9A50-061D-E552-0FD0-3232BC6E539E}"/>
              </a:ext>
            </a:extLst>
          </p:cNvPr>
          <p:cNvPicPr>
            <a:picLocks noChangeAspect="1"/>
          </p:cNvPicPr>
          <p:nvPr/>
        </p:nvPicPr>
        <p:blipFill>
          <a:blip r:embed="rId5"/>
          <a:stretch>
            <a:fillRect/>
          </a:stretch>
        </p:blipFill>
        <p:spPr>
          <a:xfrm>
            <a:off x="2045367" y="613610"/>
            <a:ext cx="10323095" cy="7447547"/>
          </a:xfrm>
          <a:prstGeom prst="rect">
            <a:avLst/>
          </a:prstGeom>
        </p:spPr>
      </p:pic>
    </p:spTree>
    <p:extLst>
      <p:ext uri="{BB962C8B-B14F-4D97-AF65-F5344CB8AC3E}">
        <p14:creationId xmlns:p14="http://schemas.microsoft.com/office/powerpoint/2010/main" val="173558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532277"/>
            <a:ext cx="13267944" cy="1452934"/>
          </a:xfrm>
          <a:prstGeom prst="rect">
            <a:avLst/>
          </a:prstGeom>
          <a:noFill/>
          <a:ln/>
        </p:spPr>
        <p:txBody>
          <a:bodyPr wrap="none" lIns="0" tIns="0" rIns="0" bIns="0" rtlCol="0" anchor="ctr"/>
          <a:lstStyle/>
          <a:p>
            <a:pPr marL="0" indent="0" algn="l">
              <a:lnSpc>
                <a:spcPts val="6620"/>
              </a:lnSpc>
              <a:buNone/>
            </a:pPr>
            <a:r>
              <a:rPr lang="en-US" sz="7200" dirty="0">
                <a:solidFill>
                  <a:srgbClr val="FFFFFF"/>
                </a:solidFill>
                <a:latin typeface="思源宋体-思源宋体-SemiBold" pitchFamily="34" charset="0"/>
                <a:ea typeface="思源宋体-思源宋体-SemiBold" pitchFamily="34" charset="-122"/>
                <a:cs typeface="思源宋体-思源宋体-SemiBold" pitchFamily="34" charset="-120"/>
              </a:rPr>
              <a:t>CONTENTS</a:t>
            </a:r>
            <a:endParaRPr lang="en-US" sz="5290" dirty="0"/>
          </a:p>
        </p:txBody>
      </p:sp>
      <p:sp>
        <p:nvSpPr>
          <p:cNvPr id="5" name="Text 1"/>
          <p:cNvSpPr/>
          <p:nvPr/>
        </p:nvSpPr>
        <p:spPr>
          <a:xfrm>
            <a:off x="896112" y="1455821"/>
            <a:ext cx="6117336" cy="2320651"/>
          </a:xfrm>
          <a:prstGeom prst="rect">
            <a:avLst/>
          </a:prstGeom>
          <a:noFill/>
          <a:ln/>
        </p:spPr>
        <p:txBody>
          <a:bodyPr wrap="none" lIns="0" tIns="0" rIns="0" bIns="0" rtlCol="0" anchor="ctr"/>
          <a:lstStyle/>
          <a:p>
            <a:pPr marL="0" indent="0" algn="l">
              <a:lnSpc>
                <a:spcPts val="2400"/>
              </a:lnSpc>
              <a:buNone/>
            </a:pPr>
            <a:r>
              <a:rPr lang="en-US" sz="2400" dirty="0">
                <a:solidFill>
                  <a:srgbClr val="FFFFFF"/>
                </a:solidFill>
                <a:latin typeface="思源宋体-思源宋体-SemiBold" pitchFamily="34" charset="0"/>
                <a:ea typeface="思源宋体-思源宋体-SemiBold" pitchFamily="34" charset="-122"/>
                <a:cs typeface="思源宋体-思源宋体-SemiBold" pitchFamily="34" charset="-120"/>
              </a:rPr>
              <a:t>1. About the Project</a:t>
            </a:r>
            <a:endParaRPr lang="en-US" sz="2400" dirty="0"/>
          </a:p>
        </p:txBody>
      </p:sp>
      <p:sp>
        <p:nvSpPr>
          <p:cNvPr id="6" name="Text 2"/>
          <p:cNvSpPr/>
          <p:nvPr/>
        </p:nvSpPr>
        <p:spPr>
          <a:xfrm>
            <a:off x="896112" y="3521403"/>
            <a:ext cx="6117336" cy="1178613"/>
          </a:xfrm>
          <a:prstGeom prst="rect">
            <a:avLst/>
          </a:prstGeom>
          <a:noFill/>
          <a:ln/>
        </p:spPr>
        <p:txBody>
          <a:bodyPr wrap="none" lIns="0" tIns="0" rIns="0" bIns="0" rtlCol="0" anchor="ctr"/>
          <a:lstStyle/>
          <a:p>
            <a:pPr marL="0" indent="0" algn="l">
              <a:lnSpc>
                <a:spcPts val="2400"/>
              </a:lnSpc>
              <a:buNone/>
            </a:pPr>
            <a:r>
              <a:rPr lang="en-US" sz="2400" dirty="0">
                <a:solidFill>
                  <a:srgbClr val="FFFFFF"/>
                </a:solidFill>
                <a:latin typeface="思源宋体-思源宋体-SemiBold" pitchFamily="34" charset="0"/>
                <a:ea typeface="思源宋体-思源宋体-SemiBold" pitchFamily="34" charset="-122"/>
                <a:cs typeface="思源宋体-思源宋体-SemiBold" pitchFamily="34" charset="-120"/>
              </a:rPr>
              <a:t>3. Problem Statement</a:t>
            </a:r>
            <a:endParaRPr lang="en-US" sz="2400" dirty="0"/>
          </a:p>
        </p:txBody>
      </p:sp>
      <p:sp>
        <p:nvSpPr>
          <p:cNvPr id="7" name="Text 3"/>
          <p:cNvSpPr/>
          <p:nvPr/>
        </p:nvSpPr>
        <p:spPr>
          <a:xfrm>
            <a:off x="896112" y="5312664"/>
            <a:ext cx="6117336" cy="630936"/>
          </a:xfrm>
          <a:prstGeom prst="rect">
            <a:avLst/>
          </a:prstGeom>
          <a:noFill/>
          <a:ln/>
        </p:spPr>
        <p:txBody>
          <a:bodyPr wrap="none" lIns="0" tIns="0" rIns="0" bIns="0" rtlCol="0" anchor="ctr"/>
          <a:lstStyle/>
          <a:p>
            <a:pPr marL="0" indent="0" algn="l">
              <a:lnSpc>
                <a:spcPts val="2400"/>
              </a:lnSpc>
              <a:buNone/>
            </a:pPr>
            <a:r>
              <a:rPr lang="en-US" sz="2400" dirty="0">
                <a:solidFill>
                  <a:srgbClr val="FFFFFF"/>
                </a:solidFill>
                <a:latin typeface="思源宋体-思源宋体-SemiBold" pitchFamily="34" charset="0"/>
                <a:ea typeface="思源宋体-思源宋体-SemiBold" pitchFamily="34" charset="-122"/>
                <a:cs typeface="思源宋体-思源宋体-SemiBold" pitchFamily="34" charset="-120"/>
              </a:rPr>
              <a:t>5. Tentative Objectives</a:t>
            </a:r>
            <a:endParaRPr lang="en-US" sz="2400" dirty="0"/>
          </a:p>
        </p:txBody>
      </p:sp>
      <p:sp>
        <p:nvSpPr>
          <p:cNvPr id="8" name="Text 4"/>
          <p:cNvSpPr/>
          <p:nvPr/>
        </p:nvSpPr>
        <p:spPr>
          <a:xfrm>
            <a:off x="7626096" y="1455821"/>
            <a:ext cx="6117336" cy="2320651"/>
          </a:xfrm>
          <a:prstGeom prst="rect">
            <a:avLst/>
          </a:prstGeom>
          <a:noFill/>
          <a:ln/>
        </p:spPr>
        <p:txBody>
          <a:bodyPr wrap="none" lIns="0" tIns="0" rIns="0" bIns="0" rtlCol="0" anchor="ctr"/>
          <a:lstStyle/>
          <a:p>
            <a:pPr marL="0" indent="0" algn="l">
              <a:lnSpc>
                <a:spcPts val="2400"/>
              </a:lnSpc>
              <a:buNone/>
            </a:pPr>
            <a:r>
              <a:rPr lang="en-US" sz="2400" dirty="0">
                <a:solidFill>
                  <a:srgbClr val="FFFFFF"/>
                </a:solidFill>
                <a:latin typeface="思源宋体-思源宋体-SemiBold" pitchFamily="34" charset="0"/>
                <a:ea typeface="思源宋体-思源宋体-SemiBold" pitchFamily="34" charset="-122"/>
                <a:cs typeface="思源宋体-思源宋体-SemiBold" pitchFamily="34" charset="-120"/>
              </a:rPr>
              <a:t>2. Aim</a:t>
            </a:r>
            <a:endParaRPr lang="en-US" sz="2400" dirty="0"/>
          </a:p>
        </p:txBody>
      </p:sp>
      <p:sp>
        <p:nvSpPr>
          <p:cNvPr id="9" name="Text 5"/>
          <p:cNvSpPr/>
          <p:nvPr/>
        </p:nvSpPr>
        <p:spPr>
          <a:xfrm>
            <a:off x="7626096" y="3521403"/>
            <a:ext cx="6117336" cy="1178613"/>
          </a:xfrm>
          <a:prstGeom prst="rect">
            <a:avLst/>
          </a:prstGeom>
          <a:noFill/>
          <a:ln/>
        </p:spPr>
        <p:txBody>
          <a:bodyPr wrap="none" lIns="0" tIns="0" rIns="0" bIns="0" rtlCol="0" anchor="ctr"/>
          <a:lstStyle/>
          <a:p>
            <a:pPr marL="0" indent="0" algn="l">
              <a:lnSpc>
                <a:spcPts val="2400"/>
              </a:lnSpc>
              <a:buNone/>
            </a:pPr>
            <a:r>
              <a:rPr lang="en-US" sz="2400" dirty="0">
                <a:solidFill>
                  <a:srgbClr val="FFFFFF"/>
                </a:solidFill>
                <a:latin typeface="思源宋体-思源宋体-SemiBold" pitchFamily="34" charset="0"/>
                <a:ea typeface="思源宋体-思源宋体-SemiBold" pitchFamily="34" charset="-122"/>
                <a:cs typeface="思源宋体-思源宋体-SemiBold" pitchFamily="34" charset="-120"/>
              </a:rPr>
              <a:t>4. Research</a:t>
            </a:r>
            <a:endParaRPr lang="en-US" sz="2400" dirty="0"/>
          </a:p>
        </p:txBody>
      </p:sp>
      <p:sp>
        <p:nvSpPr>
          <p:cNvPr id="10" name="Text 6"/>
          <p:cNvSpPr/>
          <p:nvPr/>
        </p:nvSpPr>
        <p:spPr>
          <a:xfrm>
            <a:off x="7626096" y="5312664"/>
            <a:ext cx="6117336" cy="630936"/>
          </a:xfrm>
          <a:prstGeom prst="rect">
            <a:avLst/>
          </a:prstGeom>
          <a:noFill/>
          <a:ln/>
        </p:spPr>
        <p:txBody>
          <a:bodyPr wrap="none" lIns="0" tIns="0" rIns="0" bIns="0" rtlCol="0" anchor="ctr"/>
          <a:lstStyle/>
          <a:p>
            <a:pPr marL="0" indent="0" algn="l">
              <a:lnSpc>
                <a:spcPts val="2400"/>
              </a:lnSpc>
              <a:buNone/>
            </a:pPr>
            <a:r>
              <a:rPr lang="en-US" sz="2400" dirty="0">
                <a:solidFill>
                  <a:srgbClr val="FFFFFF"/>
                </a:solidFill>
                <a:latin typeface="思源宋体-思源宋体-SemiBold" pitchFamily="34" charset="0"/>
                <a:ea typeface="思源宋体-思源宋体-SemiBold" pitchFamily="34" charset="-122"/>
                <a:cs typeface="思源宋体-思源宋体-SemiBold" pitchFamily="34" charset="-120"/>
              </a:rPr>
              <a:t>6. Scope</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9FB22-2E28-C54E-1A00-CD99A7793A8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CFAD3ED-FEF7-40B4-19CE-BF7BF0C4EECE}"/>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170AA1FC-7377-B85A-6D84-BA1A05ABE17B}"/>
              </a:ext>
            </a:extLst>
          </p:cNvPr>
          <p:cNvPicPr>
            <a:picLocks noChangeAspect="1"/>
          </p:cNvPicPr>
          <p:nvPr/>
        </p:nvPicPr>
        <p:blipFill>
          <a:blip r:embed="rId4"/>
          <a:stretch>
            <a:fillRect/>
          </a:stretch>
        </p:blipFill>
        <p:spPr>
          <a:xfrm>
            <a:off x="0" y="0"/>
            <a:ext cx="14630400" cy="8238744"/>
          </a:xfrm>
          <a:prstGeom prst="rect">
            <a:avLst/>
          </a:prstGeom>
        </p:spPr>
      </p:pic>
      <p:sp>
        <p:nvSpPr>
          <p:cNvPr id="10" name="Text 0">
            <a:extLst>
              <a:ext uri="{FF2B5EF4-FFF2-40B4-BE49-F238E27FC236}">
                <a16:creationId xmlns:a16="http://schemas.microsoft.com/office/drawing/2014/main" id="{1C1040BF-12E5-DD74-95E4-BF2CE2EF49C1}"/>
              </a:ext>
            </a:extLst>
          </p:cNvPr>
          <p:cNvSpPr/>
          <p:nvPr/>
        </p:nvSpPr>
        <p:spPr>
          <a:xfrm>
            <a:off x="685800" y="1883664"/>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1" name="Text 1">
            <a:extLst>
              <a:ext uri="{FF2B5EF4-FFF2-40B4-BE49-F238E27FC236}">
                <a16:creationId xmlns:a16="http://schemas.microsoft.com/office/drawing/2014/main" id="{01B2CBCF-A282-1200-846E-FBB9CD6570D0}"/>
              </a:ext>
            </a:extLst>
          </p:cNvPr>
          <p:cNvSpPr/>
          <p:nvPr/>
        </p:nvSpPr>
        <p:spPr>
          <a:xfrm>
            <a:off x="914400" y="2935224"/>
            <a:ext cx="3849624" cy="877824"/>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2" name="Text 2">
            <a:extLst>
              <a:ext uri="{FF2B5EF4-FFF2-40B4-BE49-F238E27FC236}">
                <a16:creationId xmlns:a16="http://schemas.microsoft.com/office/drawing/2014/main" id="{7FBE1808-A491-D097-32CB-04E24F1C2D9E}"/>
              </a:ext>
            </a:extLst>
          </p:cNvPr>
          <p:cNvSpPr/>
          <p:nvPr/>
        </p:nvSpPr>
        <p:spPr>
          <a:xfrm>
            <a:off x="3814011" y="-950495"/>
            <a:ext cx="7471609" cy="3446807"/>
          </a:xfrm>
          <a:prstGeom prst="rect">
            <a:avLst/>
          </a:prstGeom>
          <a:noFill/>
          <a:ln/>
        </p:spPr>
        <p:txBody>
          <a:bodyPr wrap="square" lIns="0" tIns="0" rIns="0" bIns="0" rtlCol="0" anchor="ctr"/>
          <a:lstStyle/>
          <a:p>
            <a:pPr marL="0" indent="0" algn="l">
              <a:lnSpc>
                <a:spcPts val="2300"/>
              </a:lnSpc>
              <a:buNone/>
            </a:pP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Connectivity</a:t>
            </a: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 </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Solutions</a:t>
            </a: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 Use ESP32 Wi-Fi + GSM for simple, affordable alerts; optional Bluetooth app connection for nearby monitoring.</a:t>
            </a:r>
            <a:endParaRPr lang="en-US" sz="2000" dirty="0"/>
          </a:p>
        </p:txBody>
      </p:sp>
      <p:sp>
        <p:nvSpPr>
          <p:cNvPr id="13" name="Text 3">
            <a:extLst>
              <a:ext uri="{FF2B5EF4-FFF2-40B4-BE49-F238E27FC236}">
                <a16:creationId xmlns:a16="http://schemas.microsoft.com/office/drawing/2014/main" id="{2FB21436-6664-C8F0-08AB-692C38048B24}"/>
              </a:ext>
            </a:extLst>
          </p:cNvPr>
          <p:cNvSpPr/>
          <p:nvPr/>
        </p:nvSpPr>
        <p:spPr>
          <a:xfrm>
            <a:off x="5394960" y="2935224"/>
            <a:ext cx="3849624" cy="877824"/>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4" name="Text 4">
            <a:extLst>
              <a:ext uri="{FF2B5EF4-FFF2-40B4-BE49-F238E27FC236}">
                <a16:creationId xmlns:a16="http://schemas.microsoft.com/office/drawing/2014/main" id="{0B869DB8-BDEC-0DD9-433E-01774C279FFC}"/>
              </a:ext>
            </a:extLst>
          </p:cNvPr>
          <p:cNvSpPr/>
          <p:nvPr/>
        </p:nvSpPr>
        <p:spPr>
          <a:xfrm>
            <a:off x="5394960" y="4745736"/>
            <a:ext cx="3849624" cy="877824"/>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5" name="Text 5">
            <a:extLst>
              <a:ext uri="{FF2B5EF4-FFF2-40B4-BE49-F238E27FC236}">
                <a16:creationId xmlns:a16="http://schemas.microsoft.com/office/drawing/2014/main" id="{07C2CF37-D885-095C-0353-B0A9DFA37FB6}"/>
              </a:ext>
            </a:extLst>
          </p:cNvPr>
          <p:cNvSpPr/>
          <p:nvPr/>
        </p:nvSpPr>
        <p:spPr>
          <a:xfrm>
            <a:off x="9884664" y="2935224"/>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6" name="Text 6">
            <a:extLst>
              <a:ext uri="{FF2B5EF4-FFF2-40B4-BE49-F238E27FC236}">
                <a16:creationId xmlns:a16="http://schemas.microsoft.com/office/drawing/2014/main" id="{A4046B0E-2A44-2C33-72D8-1013FDA0543D}"/>
              </a:ext>
            </a:extLst>
          </p:cNvPr>
          <p:cNvSpPr/>
          <p:nvPr/>
        </p:nvSpPr>
        <p:spPr>
          <a:xfrm>
            <a:off x="9884664" y="4745736"/>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pic>
        <p:nvPicPr>
          <p:cNvPr id="18" name="Picture 17">
            <a:extLst>
              <a:ext uri="{FF2B5EF4-FFF2-40B4-BE49-F238E27FC236}">
                <a16:creationId xmlns:a16="http://schemas.microsoft.com/office/drawing/2014/main" id="{66CE7C67-EA97-18B7-BFF6-6445414347B6}"/>
              </a:ext>
            </a:extLst>
          </p:cNvPr>
          <p:cNvPicPr>
            <a:picLocks noChangeAspect="1"/>
          </p:cNvPicPr>
          <p:nvPr/>
        </p:nvPicPr>
        <p:blipFill>
          <a:blip r:embed="rId5"/>
          <a:stretch>
            <a:fillRect/>
          </a:stretch>
        </p:blipFill>
        <p:spPr>
          <a:xfrm>
            <a:off x="1876925" y="1371600"/>
            <a:ext cx="10623885" cy="6749716"/>
          </a:xfrm>
          <a:prstGeom prst="rect">
            <a:avLst/>
          </a:prstGeom>
        </p:spPr>
      </p:pic>
    </p:spTree>
    <p:extLst>
      <p:ext uri="{BB962C8B-B14F-4D97-AF65-F5344CB8AC3E}">
        <p14:creationId xmlns:p14="http://schemas.microsoft.com/office/powerpoint/2010/main" val="504958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F82CE-D1D8-64D8-230B-15742E7F509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5D89EC0-0128-E8BE-95B5-955B260E2259}"/>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57078C45-4E9F-9832-4110-1CD537D228C4}"/>
              </a:ext>
            </a:extLst>
          </p:cNvPr>
          <p:cNvPicPr>
            <a:picLocks noChangeAspect="1"/>
          </p:cNvPicPr>
          <p:nvPr/>
        </p:nvPicPr>
        <p:blipFill>
          <a:blip r:embed="rId4"/>
          <a:stretch>
            <a:fillRect/>
          </a:stretch>
        </p:blipFill>
        <p:spPr>
          <a:xfrm>
            <a:off x="0" y="0"/>
            <a:ext cx="14630400" cy="8238744"/>
          </a:xfrm>
          <a:prstGeom prst="rect">
            <a:avLst/>
          </a:prstGeom>
        </p:spPr>
      </p:pic>
      <p:sp>
        <p:nvSpPr>
          <p:cNvPr id="10" name="Text 0">
            <a:extLst>
              <a:ext uri="{FF2B5EF4-FFF2-40B4-BE49-F238E27FC236}">
                <a16:creationId xmlns:a16="http://schemas.microsoft.com/office/drawing/2014/main" id="{1F4F781F-B2EC-B1C1-1427-BC90D79B78EB}"/>
              </a:ext>
            </a:extLst>
          </p:cNvPr>
          <p:cNvSpPr/>
          <p:nvPr/>
        </p:nvSpPr>
        <p:spPr>
          <a:xfrm>
            <a:off x="685800" y="1883664"/>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1" name="Text 1">
            <a:extLst>
              <a:ext uri="{FF2B5EF4-FFF2-40B4-BE49-F238E27FC236}">
                <a16:creationId xmlns:a16="http://schemas.microsoft.com/office/drawing/2014/main" id="{E1E76E26-A60A-C9D4-87E3-65F9AFE64D8C}"/>
              </a:ext>
            </a:extLst>
          </p:cNvPr>
          <p:cNvSpPr/>
          <p:nvPr/>
        </p:nvSpPr>
        <p:spPr>
          <a:xfrm>
            <a:off x="914400" y="2935224"/>
            <a:ext cx="3849624" cy="877824"/>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2" name="Text 2">
            <a:extLst>
              <a:ext uri="{FF2B5EF4-FFF2-40B4-BE49-F238E27FC236}">
                <a16:creationId xmlns:a16="http://schemas.microsoft.com/office/drawing/2014/main" id="{2EF0204E-EBFF-BF1D-13E9-F1778A08F097}"/>
              </a:ext>
            </a:extLst>
          </p:cNvPr>
          <p:cNvSpPr/>
          <p:nvPr/>
        </p:nvSpPr>
        <p:spPr>
          <a:xfrm>
            <a:off x="914400" y="4745736"/>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3" name="Text 3">
            <a:extLst>
              <a:ext uri="{FF2B5EF4-FFF2-40B4-BE49-F238E27FC236}">
                <a16:creationId xmlns:a16="http://schemas.microsoft.com/office/drawing/2014/main" id="{3D2BA1FD-3304-4635-B470-1C7BFA64428A}"/>
              </a:ext>
            </a:extLst>
          </p:cNvPr>
          <p:cNvSpPr/>
          <p:nvPr/>
        </p:nvSpPr>
        <p:spPr>
          <a:xfrm>
            <a:off x="5394960" y="2935224"/>
            <a:ext cx="3849624" cy="877824"/>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4" name="Text 4">
            <a:extLst>
              <a:ext uri="{FF2B5EF4-FFF2-40B4-BE49-F238E27FC236}">
                <a16:creationId xmlns:a16="http://schemas.microsoft.com/office/drawing/2014/main" id="{A2D46C6D-2657-3D7F-00B7-A13ABBE69E3A}"/>
              </a:ext>
            </a:extLst>
          </p:cNvPr>
          <p:cNvSpPr/>
          <p:nvPr/>
        </p:nvSpPr>
        <p:spPr>
          <a:xfrm>
            <a:off x="3465095" y="300789"/>
            <a:ext cx="7724273" cy="1143963"/>
          </a:xfrm>
          <a:prstGeom prst="rect">
            <a:avLst/>
          </a:prstGeom>
          <a:noFill/>
          <a:ln/>
        </p:spPr>
        <p:txBody>
          <a:bodyPr wrap="square" lIns="0" tIns="0" rIns="0" bIns="0" rtlCol="0" anchor="ctr"/>
          <a:lstStyle/>
          <a:p>
            <a:pPr marL="0" indent="0" algn="l">
              <a:lnSpc>
                <a:spcPts val="2300"/>
              </a:lnSpc>
              <a:buNone/>
            </a:pP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User</a:t>
            </a:r>
            <a:r>
              <a:rPr lang="en-US" sz="2200" dirty="0">
                <a:solidFill>
                  <a:srgbClr val="FFFFFF"/>
                </a:solidFill>
                <a:latin typeface="思源宋体-思源宋体-Regular" pitchFamily="34" charset="0"/>
                <a:ea typeface="思源宋体-思源宋体-Regular" pitchFamily="34" charset="-122"/>
                <a:cs typeface="思源宋体-思源宋体-Regular" pitchFamily="34" charset="-120"/>
              </a:rPr>
              <a:t> </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Interface</a:t>
            </a:r>
            <a:r>
              <a:rPr lang="en-US" sz="2200" dirty="0">
                <a:solidFill>
                  <a:srgbClr val="FFFFFF"/>
                </a:solidFill>
                <a:latin typeface="思源宋体-思源宋体-Regular" pitchFamily="34" charset="0"/>
                <a:ea typeface="思源宋体-思源宋体-Regular" pitchFamily="34" charset="-122"/>
                <a:cs typeface="思源宋体-思源宋体-Regular" pitchFamily="34" charset="-120"/>
              </a:rPr>
              <a:t>: Display real-time vitals and location in the Blynk mobile app; send alert notifications instantly.</a:t>
            </a:r>
            <a:endParaRPr lang="en-US" sz="2200" dirty="0"/>
          </a:p>
        </p:txBody>
      </p:sp>
      <p:sp>
        <p:nvSpPr>
          <p:cNvPr id="15" name="Text 5">
            <a:extLst>
              <a:ext uri="{FF2B5EF4-FFF2-40B4-BE49-F238E27FC236}">
                <a16:creationId xmlns:a16="http://schemas.microsoft.com/office/drawing/2014/main" id="{66CA7921-DD00-24A7-7C90-00175D6693DC}"/>
              </a:ext>
            </a:extLst>
          </p:cNvPr>
          <p:cNvSpPr/>
          <p:nvPr/>
        </p:nvSpPr>
        <p:spPr>
          <a:xfrm>
            <a:off x="9884664" y="2935224"/>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sp>
        <p:nvSpPr>
          <p:cNvPr id="16" name="Text 6">
            <a:extLst>
              <a:ext uri="{FF2B5EF4-FFF2-40B4-BE49-F238E27FC236}">
                <a16:creationId xmlns:a16="http://schemas.microsoft.com/office/drawing/2014/main" id="{90914202-B154-DCCD-2011-809AF13414D2}"/>
              </a:ext>
            </a:extLst>
          </p:cNvPr>
          <p:cNvSpPr/>
          <p:nvPr/>
        </p:nvSpPr>
        <p:spPr>
          <a:xfrm>
            <a:off x="9884664" y="4745736"/>
            <a:ext cx="3849624" cy="1170432"/>
          </a:xfrm>
          <a:prstGeom prst="rect">
            <a:avLst/>
          </a:prstGeom>
          <a:noFill/>
          <a:ln/>
        </p:spPr>
        <p:txBody>
          <a:bodyPr wrap="square" lIns="0" tIns="0" rIns="0" bIns="0" rtlCol="0" anchor="ctr"/>
          <a:lstStyle/>
          <a:p>
            <a:pPr marL="0" indent="0" algn="l">
              <a:lnSpc>
                <a:spcPts val="2300"/>
              </a:lnSpc>
              <a:buNone/>
            </a:pPr>
            <a:endParaRPr lang="en-US" sz="1530" dirty="0"/>
          </a:p>
        </p:txBody>
      </p:sp>
      <p:pic>
        <p:nvPicPr>
          <p:cNvPr id="18" name="Picture 17">
            <a:extLst>
              <a:ext uri="{FF2B5EF4-FFF2-40B4-BE49-F238E27FC236}">
                <a16:creationId xmlns:a16="http://schemas.microsoft.com/office/drawing/2014/main" id="{AE5069C2-9D44-08BC-42F0-92BD9458A372}"/>
              </a:ext>
            </a:extLst>
          </p:cNvPr>
          <p:cNvPicPr>
            <a:picLocks noChangeAspect="1"/>
          </p:cNvPicPr>
          <p:nvPr/>
        </p:nvPicPr>
        <p:blipFill>
          <a:blip r:embed="rId5"/>
          <a:stretch>
            <a:fillRect/>
          </a:stretch>
        </p:blipFill>
        <p:spPr>
          <a:xfrm>
            <a:off x="589547" y="1485900"/>
            <a:ext cx="13018169" cy="5257800"/>
          </a:xfrm>
          <a:prstGeom prst="rect">
            <a:avLst/>
          </a:prstGeom>
        </p:spPr>
      </p:pic>
    </p:spTree>
    <p:extLst>
      <p:ext uri="{BB962C8B-B14F-4D97-AF65-F5344CB8AC3E}">
        <p14:creationId xmlns:p14="http://schemas.microsoft.com/office/powerpoint/2010/main" val="323411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0860C-BDAB-AC40-4DDC-28D6B2DE110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AB85039-5828-7C8B-2B80-C3F4BC2AD56E}"/>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3135DC4A-9B4F-B19D-277C-C7D8BDC12546}"/>
              </a:ext>
            </a:extLst>
          </p:cNvPr>
          <p:cNvPicPr>
            <a:picLocks noChangeAspect="1"/>
          </p:cNvPicPr>
          <p:nvPr/>
        </p:nvPicPr>
        <p:blipFill>
          <a:blip r:embed="rId4"/>
          <a:stretch>
            <a:fillRect/>
          </a:stretch>
        </p:blipFill>
        <p:spPr>
          <a:xfrm>
            <a:off x="0" y="0"/>
            <a:ext cx="14630400" cy="8238744"/>
          </a:xfrm>
          <a:prstGeom prst="rect">
            <a:avLst/>
          </a:prstGeom>
        </p:spPr>
      </p:pic>
      <p:sp>
        <p:nvSpPr>
          <p:cNvPr id="10" name="Text 0">
            <a:extLst>
              <a:ext uri="{FF2B5EF4-FFF2-40B4-BE49-F238E27FC236}">
                <a16:creationId xmlns:a16="http://schemas.microsoft.com/office/drawing/2014/main" id="{070E515E-2E4C-625F-AE3D-B9D2EDE040F4}"/>
              </a:ext>
            </a:extLst>
          </p:cNvPr>
          <p:cNvSpPr/>
          <p:nvPr/>
        </p:nvSpPr>
        <p:spPr>
          <a:xfrm>
            <a:off x="685800" y="1883664"/>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11" name="Text 1">
            <a:extLst>
              <a:ext uri="{FF2B5EF4-FFF2-40B4-BE49-F238E27FC236}">
                <a16:creationId xmlns:a16="http://schemas.microsoft.com/office/drawing/2014/main" id="{B790041A-DDE1-933E-D788-7DBE2E46B2E0}"/>
              </a:ext>
            </a:extLst>
          </p:cNvPr>
          <p:cNvSpPr/>
          <p:nvPr/>
        </p:nvSpPr>
        <p:spPr>
          <a:xfrm>
            <a:off x="914400" y="2935224"/>
            <a:ext cx="3849624" cy="877824"/>
          </a:xfrm>
          <a:prstGeom prst="rect">
            <a:avLst/>
          </a:prstGeom>
          <a:noFill/>
          <a:ln/>
        </p:spPr>
        <p:txBody>
          <a:bodyPr wrap="square" lIns="0" tIns="0" rIns="0" bIns="0" rtlCol="0" anchor="ctr"/>
          <a:lstStyle/>
          <a:p>
            <a:pPr marL="0" indent="0" algn="l">
              <a:lnSpc>
                <a:spcPts val="2300"/>
              </a:lnSpc>
              <a:buNone/>
            </a:pPr>
            <a:endParaRPr lang="en-US" sz="2200" dirty="0"/>
          </a:p>
        </p:txBody>
      </p:sp>
      <p:sp>
        <p:nvSpPr>
          <p:cNvPr id="12" name="Text 2">
            <a:extLst>
              <a:ext uri="{FF2B5EF4-FFF2-40B4-BE49-F238E27FC236}">
                <a16:creationId xmlns:a16="http://schemas.microsoft.com/office/drawing/2014/main" id="{7BE86C6B-9974-13BA-159F-0B50E83DC419}"/>
              </a:ext>
            </a:extLst>
          </p:cNvPr>
          <p:cNvSpPr/>
          <p:nvPr/>
        </p:nvSpPr>
        <p:spPr>
          <a:xfrm>
            <a:off x="914400" y="4745736"/>
            <a:ext cx="3849624" cy="1170432"/>
          </a:xfrm>
          <a:prstGeom prst="rect">
            <a:avLst/>
          </a:prstGeom>
          <a:noFill/>
          <a:ln/>
        </p:spPr>
        <p:txBody>
          <a:bodyPr wrap="square" lIns="0" tIns="0" rIns="0" bIns="0" rtlCol="0" anchor="ctr"/>
          <a:lstStyle/>
          <a:p>
            <a:pPr marL="0" indent="0" algn="l">
              <a:lnSpc>
                <a:spcPts val="2300"/>
              </a:lnSpc>
              <a:buNone/>
            </a:pPr>
            <a:endParaRPr lang="en-US" sz="2200" dirty="0"/>
          </a:p>
        </p:txBody>
      </p:sp>
      <p:sp>
        <p:nvSpPr>
          <p:cNvPr id="13" name="Text 3">
            <a:extLst>
              <a:ext uri="{FF2B5EF4-FFF2-40B4-BE49-F238E27FC236}">
                <a16:creationId xmlns:a16="http://schemas.microsoft.com/office/drawing/2014/main" id="{DB5F2649-11B6-A916-3C67-E957ABBE0AC5}"/>
              </a:ext>
            </a:extLst>
          </p:cNvPr>
          <p:cNvSpPr/>
          <p:nvPr/>
        </p:nvSpPr>
        <p:spPr>
          <a:xfrm>
            <a:off x="5394960" y="2935224"/>
            <a:ext cx="3849624" cy="877824"/>
          </a:xfrm>
          <a:prstGeom prst="rect">
            <a:avLst/>
          </a:prstGeom>
          <a:noFill/>
          <a:ln/>
        </p:spPr>
        <p:txBody>
          <a:bodyPr wrap="square" lIns="0" tIns="0" rIns="0" bIns="0" rtlCol="0" anchor="ctr"/>
          <a:lstStyle/>
          <a:p>
            <a:pPr marL="0" indent="0" algn="l">
              <a:lnSpc>
                <a:spcPts val="2300"/>
              </a:lnSpc>
              <a:buNone/>
            </a:pPr>
            <a:endParaRPr lang="en-US" sz="2200" dirty="0"/>
          </a:p>
        </p:txBody>
      </p:sp>
      <p:sp>
        <p:nvSpPr>
          <p:cNvPr id="14" name="Text 4">
            <a:extLst>
              <a:ext uri="{FF2B5EF4-FFF2-40B4-BE49-F238E27FC236}">
                <a16:creationId xmlns:a16="http://schemas.microsoft.com/office/drawing/2014/main" id="{15F60F19-CA85-B619-6458-46880090E5C1}"/>
              </a:ext>
            </a:extLst>
          </p:cNvPr>
          <p:cNvSpPr/>
          <p:nvPr/>
        </p:nvSpPr>
        <p:spPr>
          <a:xfrm>
            <a:off x="5394960" y="4745736"/>
            <a:ext cx="3849624" cy="877824"/>
          </a:xfrm>
          <a:prstGeom prst="rect">
            <a:avLst/>
          </a:prstGeom>
          <a:noFill/>
          <a:ln/>
        </p:spPr>
        <p:txBody>
          <a:bodyPr wrap="square" lIns="0" tIns="0" rIns="0" bIns="0" rtlCol="0" anchor="ctr"/>
          <a:lstStyle/>
          <a:p>
            <a:pPr marL="0" indent="0" algn="l">
              <a:lnSpc>
                <a:spcPts val="2300"/>
              </a:lnSpc>
              <a:buNone/>
            </a:pPr>
            <a:endParaRPr lang="en-US" sz="2200" dirty="0"/>
          </a:p>
        </p:txBody>
      </p:sp>
      <p:sp>
        <p:nvSpPr>
          <p:cNvPr id="15" name="Text 5">
            <a:extLst>
              <a:ext uri="{FF2B5EF4-FFF2-40B4-BE49-F238E27FC236}">
                <a16:creationId xmlns:a16="http://schemas.microsoft.com/office/drawing/2014/main" id="{8FCB9D18-7F0B-EBBD-9788-03CA64FB7D37}"/>
              </a:ext>
            </a:extLst>
          </p:cNvPr>
          <p:cNvSpPr/>
          <p:nvPr/>
        </p:nvSpPr>
        <p:spPr>
          <a:xfrm>
            <a:off x="9884664" y="2935224"/>
            <a:ext cx="3849624" cy="1170432"/>
          </a:xfrm>
          <a:prstGeom prst="rect">
            <a:avLst/>
          </a:prstGeom>
          <a:noFill/>
          <a:ln/>
        </p:spPr>
        <p:txBody>
          <a:bodyPr wrap="square" lIns="0" tIns="0" rIns="0" bIns="0" rtlCol="0" anchor="ctr"/>
          <a:lstStyle/>
          <a:p>
            <a:pPr marL="0" indent="0" algn="l">
              <a:lnSpc>
                <a:spcPts val="2300"/>
              </a:lnSpc>
              <a:buNone/>
            </a:pPr>
            <a:endParaRPr lang="en-US" sz="2200" dirty="0"/>
          </a:p>
        </p:txBody>
      </p:sp>
      <p:sp>
        <p:nvSpPr>
          <p:cNvPr id="16" name="Text 6">
            <a:extLst>
              <a:ext uri="{FF2B5EF4-FFF2-40B4-BE49-F238E27FC236}">
                <a16:creationId xmlns:a16="http://schemas.microsoft.com/office/drawing/2014/main" id="{31BCBEC8-AEAA-B00E-E2B0-1E59223A98AC}"/>
              </a:ext>
            </a:extLst>
          </p:cNvPr>
          <p:cNvSpPr/>
          <p:nvPr/>
        </p:nvSpPr>
        <p:spPr>
          <a:xfrm>
            <a:off x="2707104" y="-1852863"/>
            <a:ext cx="9360569" cy="5065295"/>
          </a:xfrm>
          <a:prstGeom prst="rect">
            <a:avLst/>
          </a:prstGeom>
          <a:noFill/>
          <a:ln/>
        </p:spPr>
        <p:txBody>
          <a:bodyPr wrap="square" lIns="0" tIns="0" rIns="0" bIns="0" rtlCol="0" anchor="ctr"/>
          <a:lstStyle/>
          <a:p>
            <a:pPr marL="0" indent="0" algn="l">
              <a:lnSpc>
                <a:spcPts val="2300"/>
              </a:lnSpc>
              <a:buNone/>
            </a:pPr>
            <a:r>
              <a:rPr lang="en-US" sz="2200" dirty="0">
                <a:solidFill>
                  <a:srgbClr val="FFFFFF"/>
                </a:solidFill>
                <a:latin typeface="思源宋体-思源宋体-Regular" pitchFamily="34" charset="0"/>
                <a:ea typeface="思源宋体-思源宋体-Regular" pitchFamily="34" charset="-122"/>
                <a:cs typeface="思源宋体-思源宋体-Regular" pitchFamily="34" charset="-120"/>
              </a:rPr>
              <a:t>Low-Cost &amp; Low Power Design: Use low-power sensors and rechargeable battery; target cost under ₹2,500 for affordability.</a:t>
            </a:r>
            <a:endParaRPr lang="en-US" sz="2200" dirty="0"/>
          </a:p>
        </p:txBody>
      </p:sp>
      <p:pic>
        <p:nvPicPr>
          <p:cNvPr id="19" name="Picture 18">
            <a:extLst>
              <a:ext uri="{FF2B5EF4-FFF2-40B4-BE49-F238E27FC236}">
                <a16:creationId xmlns:a16="http://schemas.microsoft.com/office/drawing/2014/main" id="{087712AD-5569-FC9F-2B52-6056C38868C4}"/>
              </a:ext>
            </a:extLst>
          </p:cNvPr>
          <p:cNvPicPr>
            <a:picLocks noChangeAspect="1"/>
          </p:cNvPicPr>
          <p:nvPr/>
        </p:nvPicPr>
        <p:blipFill>
          <a:blip r:embed="rId5"/>
          <a:stretch>
            <a:fillRect/>
          </a:stretch>
        </p:blipFill>
        <p:spPr>
          <a:xfrm>
            <a:off x="2875547" y="1467853"/>
            <a:ext cx="8807116" cy="5883441"/>
          </a:xfrm>
          <a:prstGeom prst="rect">
            <a:avLst/>
          </a:prstGeom>
        </p:spPr>
      </p:pic>
    </p:spTree>
    <p:extLst>
      <p:ext uri="{BB962C8B-B14F-4D97-AF65-F5344CB8AC3E}">
        <p14:creationId xmlns:p14="http://schemas.microsoft.com/office/powerpoint/2010/main" val="2471802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2888"/>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7859028"/>
            <a:ext cx="13267944" cy="27432"/>
          </a:xfrm>
          <a:prstGeom prst="rect">
            <a:avLst/>
          </a:prstGeom>
        </p:spPr>
      </p:pic>
      <p:sp>
        <p:nvSpPr>
          <p:cNvPr id="5" name="Text 0"/>
          <p:cNvSpPr/>
          <p:nvPr/>
        </p:nvSpPr>
        <p:spPr>
          <a:xfrm>
            <a:off x="685800" y="1874520"/>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6" name="Text 1"/>
          <p:cNvSpPr/>
          <p:nvPr/>
        </p:nvSpPr>
        <p:spPr>
          <a:xfrm>
            <a:off x="685800" y="2386584"/>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7" name="Text 2"/>
          <p:cNvSpPr/>
          <p:nvPr/>
        </p:nvSpPr>
        <p:spPr>
          <a:xfrm>
            <a:off x="685800" y="2898648"/>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8" name="Text 3"/>
          <p:cNvSpPr/>
          <p:nvPr/>
        </p:nvSpPr>
        <p:spPr>
          <a:xfrm>
            <a:off x="685800" y="3410712"/>
            <a:ext cx="13267944" cy="841248"/>
          </a:xfrm>
          <a:prstGeom prst="rect">
            <a:avLst/>
          </a:prstGeom>
          <a:noFill/>
          <a:ln/>
        </p:spPr>
        <p:txBody>
          <a:bodyPr wrap="none" lIns="0" tIns="0" rIns="0" bIns="0" rtlCol="0" anchor="ctr"/>
          <a:lstStyle/>
          <a:p>
            <a:pPr marL="0" indent="0" algn="l">
              <a:lnSpc>
                <a:spcPts val="6620"/>
              </a:lnSpc>
              <a:buNone/>
            </a:pPr>
            <a:r>
              <a:rPr lang="en-US" sz="5290" i="1" dirty="0">
                <a:solidFill>
                  <a:srgbClr val="FFFFFF"/>
                </a:solidFill>
                <a:latin typeface="思源宋体-思源宋体-SemiBold" pitchFamily="34" charset="0"/>
                <a:ea typeface="思源宋体-思源宋体-SemiBold" pitchFamily="34" charset="-122"/>
                <a:cs typeface="思源宋体-思源宋体-SemiBold" pitchFamily="34" charset="-120"/>
              </a:rPr>
              <a:t>06</a:t>
            </a:r>
            <a:endParaRPr lang="en-US" sz="5290" dirty="0"/>
          </a:p>
        </p:txBody>
      </p:sp>
      <p:sp>
        <p:nvSpPr>
          <p:cNvPr id="9" name="Text 4"/>
          <p:cNvSpPr/>
          <p:nvPr/>
        </p:nvSpPr>
        <p:spPr>
          <a:xfrm>
            <a:off x="685800" y="4471416"/>
            <a:ext cx="13267944" cy="612648"/>
          </a:xfrm>
          <a:prstGeom prst="rect">
            <a:avLst/>
          </a:prstGeom>
          <a:noFill/>
          <a:ln/>
        </p:spPr>
        <p:txBody>
          <a:bodyPr wrap="none" lIns="0" tIns="0" rIns="0" bIns="0" rtlCol="0" anchor="ctr"/>
          <a:lstStyle/>
          <a:p>
            <a:pPr marL="0" indent="0" algn="l">
              <a:lnSpc>
                <a:spcPts val="4800"/>
              </a:lnSpc>
              <a:buNone/>
            </a:pP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Scope</a:t>
            </a:r>
            <a:endParaRPr lang="en-US" sz="3840" dirty="0"/>
          </a:p>
        </p:txBody>
      </p:sp>
      <p:sp>
        <p:nvSpPr>
          <p:cNvPr id="10" name="Text 5"/>
          <p:cNvSpPr/>
          <p:nvPr/>
        </p:nvSpPr>
        <p:spPr>
          <a:xfrm>
            <a:off x="685800" y="5294376"/>
            <a:ext cx="13267944" cy="612648"/>
          </a:xfrm>
          <a:prstGeom prst="rect">
            <a:avLst/>
          </a:prstGeom>
          <a:noFill/>
          <a:ln/>
        </p:spPr>
        <p:txBody>
          <a:bodyPr wrap="none" lIns="0" tIns="0" rIns="0" bIns="0" rtlCol="0" anchor="ctr"/>
          <a:lstStyle/>
          <a:p>
            <a:pPr marL="0" indent="0" algn="l">
              <a:lnSpc>
                <a:spcPts val="4800"/>
              </a:lnSpc>
              <a:buNone/>
            </a:pP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 </a:t>
            </a:r>
            <a:endParaRPr lang="en-US" sz="3840" dirty="0"/>
          </a:p>
        </p:txBody>
      </p:sp>
      <p:pic>
        <p:nvPicPr>
          <p:cNvPr id="12" name="Picture 11">
            <a:extLst>
              <a:ext uri="{FF2B5EF4-FFF2-40B4-BE49-F238E27FC236}">
                <a16:creationId xmlns:a16="http://schemas.microsoft.com/office/drawing/2014/main" id="{278D9542-39C0-72AC-BE7E-726AA3A2728F}"/>
              </a:ext>
            </a:extLst>
          </p:cNvPr>
          <p:cNvPicPr>
            <a:picLocks noChangeAspect="1"/>
          </p:cNvPicPr>
          <p:nvPr/>
        </p:nvPicPr>
        <p:blipFill>
          <a:blip r:embed="rId6"/>
          <a:stretch>
            <a:fillRect/>
          </a:stretch>
        </p:blipFill>
        <p:spPr>
          <a:xfrm>
            <a:off x="3104147" y="147748"/>
            <a:ext cx="10491537" cy="741674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1984248"/>
            <a:ext cx="6537960" cy="1965960"/>
          </a:xfrm>
          <a:prstGeom prst="rect">
            <a:avLst/>
          </a:prstGeom>
        </p:spPr>
      </p:pic>
      <p:pic>
        <p:nvPicPr>
          <p:cNvPr id="5" name="Image 3" descr="preencoded.png"/>
          <p:cNvPicPr>
            <a:picLocks noChangeAspect="1"/>
          </p:cNvPicPr>
          <p:nvPr/>
        </p:nvPicPr>
        <p:blipFill>
          <a:blip r:embed="rId6"/>
          <a:stretch>
            <a:fillRect/>
          </a:stretch>
        </p:blipFill>
        <p:spPr>
          <a:xfrm>
            <a:off x="685800" y="4142232"/>
            <a:ext cx="6537960" cy="2724912"/>
          </a:xfrm>
          <a:prstGeom prst="rect">
            <a:avLst/>
          </a:prstGeom>
        </p:spPr>
      </p:pic>
      <p:pic>
        <p:nvPicPr>
          <p:cNvPr id="6" name="Image 4" descr="preencoded.png"/>
          <p:cNvPicPr>
            <a:picLocks noChangeAspect="1"/>
          </p:cNvPicPr>
          <p:nvPr/>
        </p:nvPicPr>
        <p:blipFill>
          <a:blip r:embed="rId5"/>
          <a:stretch>
            <a:fillRect/>
          </a:stretch>
        </p:blipFill>
        <p:spPr>
          <a:xfrm>
            <a:off x="7415784" y="1984248"/>
            <a:ext cx="6537960" cy="1965960"/>
          </a:xfrm>
          <a:prstGeom prst="rect">
            <a:avLst/>
          </a:prstGeom>
        </p:spPr>
      </p:pic>
      <p:pic>
        <p:nvPicPr>
          <p:cNvPr id="7" name="Image 5" descr="preencoded.png"/>
          <p:cNvPicPr>
            <a:picLocks noChangeAspect="1"/>
          </p:cNvPicPr>
          <p:nvPr/>
        </p:nvPicPr>
        <p:blipFill>
          <a:blip r:embed="rId6"/>
          <a:stretch>
            <a:fillRect/>
          </a:stretch>
        </p:blipFill>
        <p:spPr>
          <a:xfrm>
            <a:off x="7415784" y="4142232"/>
            <a:ext cx="6537960" cy="2724912"/>
          </a:xfrm>
          <a:prstGeom prst="rect">
            <a:avLst/>
          </a:prstGeom>
        </p:spPr>
      </p:pic>
      <p:pic>
        <p:nvPicPr>
          <p:cNvPr id="8" name="Image 6" descr="preencoded.png"/>
          <p:cNvPicPr>
            <a:picLocks noChangeAspect="1"/>
          </p:cNvPicPr>
          <p:nvPr/>
        </p:nvPicPr>
        <p:blipFill>
          <a:blip r:embed="rId7"/>
          <a:stretch>
            <a:fillRect/>
          </a:stretch>
        </p:blipFill>
        <p:spPr>
          <a:xfrm>
            <a:off x="685800" y="1984248"/>
            <a:ext cx="128016" cy="1965960"/>
          </a:xfrm>
          <a:prstGeom prst="rect">
            <a:avLst/>
          </a:prstGeom>
        </p:spPr>
      </p:pic>
      <p:pic>
        <p:nvPicPr>
          <p:cNvPr id="9" name="Image 7" descr="preencoded.png"/>
          <p:cNvPicPr>
            <a:picLocks noChangeAspect="1"/>
          </p:cNvPicPr>
          <p:nvPr/>
        </p:nvPicPr>
        <p:blipFill>
          <a:blip r:embed="rId8"/>
          <a:stretch>
            <a:fillRect/>
          </a:stretch>
        </p:blipFill>
        <p:spPr>
          <a:xfrm>
            <a:off x="685800" y="4142232"/>
            <a:ext cx="128016" cy="2724912"/>
          </a:xfrm>
          <a:prstGeom prst="rect">
            <a:avLst/>
          </a:prstGeom>
        </p:spPr>
      </p:pic>
      <p:pic>
        <p:nvPicPr>
          <p:cNvPr id="10" name="Image 8" descr="preencoded.png"/>
          <p:cNvPicPr>
            <a:picLocks noChangeAspect="1"/>
          </p:cNvPicPr>
          <p:nvPr/>
        </p:nvPicPr>
        <p:blipFill>
          <a:blip r:embed="rId7"/>
          <a:stretch>
            <a:fillRect/>
          </a:stretch>
        </p:blipFill>
        <p:spPr>
          <a:xfrm>
            <a:off x="7415784" y="1984248"/>
            <a:ext cx="128016" cy="1965960"/>
          </a:xfrm>
          <a:prstGeom prst="rect">
            <a:avLst/>
          </a:prstGeom>
        </p:spPr>
      </p:pic>
      <p:pic>
        <p:nvPicPr>
          <p:cNvPr id="11" name="Image 9" descr="preencoded.png"/>
          <p:cNvPicPr>
            <a:picLocks noChangeAspect="1"/>
          </p:cNvPicPr>
          <p:nvPr/>
        </p:nvPicPr>
        <p:blipFill>
          <a:blip r:embed="rId8"/>
          <a:stretch>
            <a:fillRect/>
          </a:stretch>
        </p:blipFill>
        <p:spPr>
          <a:xfrm>
            <a:off x="7415784" y="4142232"/>
            <a:ext cx="128016" cy="2724912"/>
          </a:xfrm>
          <a:prstGeom prst="rect">
            <a:avLst/>
          </a:prstGeom>
        </p:spPr>
      </p:pic>
      <p:sp>
        <p:nvSpPr>
          <p:cNvPr id="12" name="Text 0"/>
          <p:cNvSpPr/>
          <p:nvPr/>
        </p:nvSpPr>
        <p:spPr>
          <a:xfrm>
            <a:off x="685800" y="11521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FFFFF"/>
                </a:solidFill>
                <a:latin typeface="思源宋体-思源宋体-SemiBold" pitchFamily="34" charset="0"/>
                <a:ea typeface="思源宋体-思源宋体-SemiBold" pitchFamily="34" charset="-122"/>
                <a:cs typeface="思源宋体-思源宋体-SemiBold" pitchFamily="34" charset="-120"/>
              </a:rPr>
              <a:t>Scope</a:t>
            </a:r>
            <a:endParaRPr lang="en-US" sz="3840" dirty="0"/>
          </a:p>
        </p:txBody>
      </p:sp>
      <p:sp>
        <p:nvSpPr>
          <p:cNvPr id="13" name="Text 1"/>
          <p:cNvSpPr/>
          <p:nvPr/>
        </p:nvSpPr>
        <p:spPr>
          <a:xfrm>
            <a:off x="978408" y="2112264"/>
            <a:ext cx="602589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宋体-思源宋体-SemiBold" pitchFamily="34" charset="0"/>
                <a:ea typeface="思源宋体-思源宋体-SemiBold" pitchFamily="34" charset="-122"/>
                <a:cs typeface="思源宋体-思源宋体-SemiBold" pitchFamily="34" charset="-120"/>
              </a:rPr>
              <a:t>For Students (Academic Use)</a:t>
            </a:r>
            <a:endParaRPr lang="en-US" sz="1920" dirty="0"/>
          </a:p>
        </p:txBody>
      </p:sp>
      <p:sp>
        <p:nvSpPr>
          <p:cNvPr id="14" name="Text 2"/>
          <p:cNvSpPr/>
          <p:nvPr/>
        </p:nvSpPr>
        <p:spPr>
          <a:xfrm>
            <a:off x="978408" y="2596896"/>
            <a:ext cx="6025896" cy="292608"/>
          </a:xfrm>
          <a:prstGeom prst="rect">
            <a:avLst/>
          </a:prstGeom>
          <a:noFill/>
          <a:ln/>
        </p:spPr>
        <p:txBody>
          <a:bodyPr wrap="non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Easy to build with readily available modules.</a:t>
            </a:r>
            <a:endParaRPr lang="en-US" sz="1530" dirty="0"/>
          </a:p>
        </p:txBody>
      </p:sp>
      <p:sp>
        <p:nvSpPr>
          <p:cNvPr id="15" name="Text 3"/>
          <p:cNvSpPr/>
          <p:nvPr/>
        </p:nvSpPr>
        <p:spPr>
          <a:xfrm>
            <a:off x="978408" y="3063240"/>
            <a:ext cx="6025896" cy="292608"/>
          </a:xfrm>
          <a:prstGeom prst="rect">
            <a:avLst/>
          </a:prstGeom>
          <a:noFill/>
          <a:ln/>
        </p:spPr>
        <p:txBody>
          <a:bodyPr wrap="non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Requires only basic Arduino/ESP32 coding.</a:t>
            </a:r>
            <a:endParaRPr lang="en-US" sz="1530" dirty="0"/>
          </a:p>
        </p:txBody>
      </p:sp>
      <p:sp>
        <p:nvSpPr>
          <p:cNvPr id="16" name="Text 4"/>
          <p:cNvSpPr/>
          <p:nvPr/>
        </p:nvSpPr>
        <p:spPr>
          <a:xfrm>
            <a:off x="978408" y="3529584"/>
            <a:ext cx="6025896" cy="292608"/>
          </a:xfrm>
          <a:prstGeom prst="rect">
            <a:avLst/>
          </a:prstGeom>
          <a:noFill/>
          <a:ln/>
        </p:spPr>
        <p:txBody>
          <a:bodyPr wrap="non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Ideal for semester exams and lab demonstrations.</a:t>
            </a:r>
            <a:endParaRPr lang="en-US" sz="1530" dirty="0"/>
          </a:p>
        </p:txBody>
      </p:sp>
      <p:sp>
        <p:nvSpPr>
          <p:cNvPr id="17" name="Text 5"/>
          <p:cNvSpPr/>
          <p:nvPr/>
        </p:nvSpPr>
        <p:spPr>
          <a:xfrm>
            <a:off x="978408" y="4270248"/>
            <a:ext cx="602589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宋体-思源宋体-SemiBold" pitchFamily="34" charset="0"/>
                <a:ea typeface="思源宋体-思源宋体-SemiBold" pitchFamily="34" charset="-122"/>
                <a:cs typeface="思源宋体-思源宋体-SemiBold" pitchFamily="34" charset="-120"/>
              </a:rPr>
              <a:t>For Indian Context</a:t>
            </a:r>
            <a:endParaRPr lang="en-US" sz="1920" dirty="0"/>
          </a:p>
        </p:txBody>
      </p:sp>
      <p:sp>
        <p:nvSpPr>
          <p:cNvPr id="18" name="Text 6"/>
          <p:cNvSpPr/>
          <p:nvPr/>
        </p:nvSpPr>
        <p:spPr>
          <a:xfrm>
            <a:off x="978408" y="4745736"/>
            <a:ext cx="6025896" cy="292608"/>
          </a:xfrm>
          <a:prstGeom prst="rect">
            <a:avLst/>
          </a:prstGeom>
          <a:noFill/>
          <a:ln/>
        </p:spPr>
        <p:txBody>
          <a:bodyPr wrap="non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Useful in Himalayan treks, yatras, and expeditions.</a:t>
            </a:r>
            <a:endParaRPr lang="en-US" sz="1530" dirty="0"/>
          </a:p>
        </p:txBody>
      </p:sp>
      <p:sp>
        <p:nvSpPr>
          <p:cNvPr id="19" name="Text 7"/>
          <p:cNvSpPr/>
          <p:nvPr/>
        </p:nvSpPr>
        <p:spPr>
          <a:xfrm>
            <a:off x="978408" y="5221224"/>
            <a:ext cx="6025896" cy="585216"/>
          </a:xfrm>
          <a:prstGeom prst="rect">
            <a:avLst/>
          </a:prstGeom>
          <a:noFill/>
          <a:ln/>
        </p:spPr>
        <p:txBody>
          <a:bodyPr wrap="squar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Can support rescue teams by providing live health and location data.</a:t>
            </a:r>
            <a:endParaRPr lang="en-US" sz="1530" dirty="0"/>
          </a:p>
        </p:txBody>
      </p:sp>
      <p:sp>
        <p:nvSpPr>
          <p:cNvPr id="20" name="Text 8"/>
          <p:cNvSpPr/>
          <p:nvPr/>
        </p:nvSpPr>
        <p:spPr>
          <a:xfrm>
            <a:off x="978408" y="5980176"/>
            <a:ext cx="6025896" cy="292608"/>
          </a:xfrm>
          <a:prstGeom prst="rect">
            <a:avLst/>
          </a:prstGeom>
          <a:noFill/>
          <a:ln/>
        </p:spPr>
        <p:txBody>
          <a:bodyPr wrap="non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Reduces risks in areas with poor connectivity.</a:t>
            </a:r>
            <a:endParaRPr lang="en-US" sz="1530" dirty="0"/>
          </a:p>
        </p:txBody>
      </p:sp>
      <p:sp>
        <p:nvSpPr>
          <p:cNvPr id="21" name="Text 9"/>
          <p:cNvSpPr/>
          <p:nvPr/>
        </p:nvSpPr>
        <p:spPr>
          <a:xfrm>
            <a:off x="7708392" y="2112264"/>
            <a:ext cx="602589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宋体-思源宋体-SemiBold" pitchFamily="34" charset="0"/>
                <a:ea typeface="思源宋体-思源宋体-SemiBold" pitchFamily="34" charset="-122"/>
                <a:cs typeface="思源宋体-思源宋体-SemiBold" pitchFamily="34" charset="-120"/>
              </a:rPr>
              <a:t>For Climbers and Trekkers</a:t>
            </a:r>
            <a:endParaRPr lang="en-US" sz="1920" dirty="0"/>
          </a:p>
        </p:txBody>
      </p:sp>
      <p:sp>
        <p:nvSpPr>
          <p:cNvPr id="22" name="Text 10"/>
          <p:cNvSpPr/>
          <p:nvPr/>
        </p:nvSpPr>
        <p:spPr>
          <a:xfrm>
            <a:off x="7708392" y="2596896"/>
            <a:ext cx="6025896" cy="292608"/>
          </a:xfrm>
          <a:prstGeom prst="rect">
            <a:avLst/>
          </a:prstGeom>
          <a:noFill/>
          <a:ln/>
        </p:spPr>
        <p:txBody>
          <a:bodyPr wrap="non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Provides real-time health monitoring and GPS tracking.</a:t>
            </a:r>
            <a:endParaRPr lang="en-US" sz="1530" dirty="0"/>
          </a:p>
        </p:txBody>
      </p:sp>
      <p:sp>
        <p:nvSpPr>
          <p:cNvPr id="23" name="Text 11"/>
          <p:cNvSpPr/>
          <p:nvPr/>
        </p:nvSpPr>
        <p:spPr>
          <a:xfrm>
            <a:off x="7708392" y="3063240"/>
            <a:ext cx="6025896" cy="292608"/>
          </a:xfrm>
          <a:prstGeom prst="rect">
            <a:avLst/>
          </a:prstGeom>
          <a:noFill/>
          <a:ln/>
        </p:spPr>
        <p:txBody>
          <a:bodyPr wrap="non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Affordable compared to international devices.</a:t>
            </a:r>
            <a:endParaRPr lang="en-US" sz="1530" dirty="0"/>
          </a:p>
        </p:txBody>
      </p:sp>
      <p:sp>
        <p:nvSpPr>
          <p:cNvPr id="24" name="Text 12"/>
          <p:cNvSpPr/>
          <p:nvPr/>
        </p:nvSpPr>
        <p:spPr>
          <a:xfrm>
            <a:off x="7708392" y="3529584"/>
            <a:ext cx="6025896" cy="292608"/>
          </a:xfrm>
          <a:prstGeom prst="rect">
            <a:avLst/>
          </a:prstGeom>
          <a:noFill/>
          <a:ln/>
        </p:spPr>
        <p:txBody>
          <a:bodyPr wrap="non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Helpful for trekking groups, NCC cadets, and students.</a:t>
            </a:r>
            <a:endParaRPr lang="en-US" sz="1530" dirty="0"/>
          </a:p>
        </p:txBody>
      </p:sp>
      <p:sp>
        <p:nvSpPr>
          <p:cNvPr id="25" name="Text 13"/>
          <p:cNvSpPr/>
          <p:nvPr/>
        </p:nvSpPr>
        <p:spPr>
          <a:xfrm>
            <a:off x="7708392" y="4270248"/>
            <a:ext cx="602589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宋体-思源宋体-SemiBold" pitchFamily="34" charset="0"/>
                <a:ea typeface="思源宋体-思源宋体-SemiBold" pitchFamily="34" charset="-122"/>
                <a:cs typeface="思源宋体-思源宋体-SemiBold" pitchFamily="34" charset="-120"/>
              </a:rPr>
              <a:t>Future Expansion</a:t>
            </a:r>
            <a:endParaRPr lang="en-US" sz="1920" dirty="0"/>
          </a:p>
        </p:txBody>
      </p:sp>
      <p:sp>
        <p:nvSpPr>
          <p:cNvPr id="26" name="Text 14"/>
          <p:cNvSpPr/>
          <p:nvPr/>
        </p:nvSpPr>
        <p:spPr>
          <a:xfrm>
            <a:off x="7708392" y="4745736"/>
            <a:ext cx="6025896" cy="292608"/>
          </a:xfrm>
          <a:prstGeom prst="rect">
            <a:avLst/>
          </a:prstGeom>
          <a:noFill/>
          <a:ln/>
        </p:spPr>
        <p:txBody>
          <a:bodyPr wrap="non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Add solar charging for multi-day expeditions.</a:t>
            </a:r>
            <a:endParaRPr lang="en-US" sz="1530" dirty="0"/>
          </a:p>
        </p:txBody>
      </p:sp>
      <p:sp>
        <p:nvSpPr>
          <p:cNvPr id="27" name="Text 15"/>
          <p:cNvSpPr/>
          <p:nvPr/>
        </p:nvSpPr>
        <p:spPr>
          <a:xfrm>
            <a:off x="7708392" y="5221224"/>
            <a:ext cx="6025896" cy="292608"/>
          </a:xfrm>
          <a:prstGeom prst="rect">
            <a:avLst/>
          </a:prstGeom>
          <a:noFill/>
          <a:ln/>
        </p:spPr>
        <p:txBody>
          <a:bodyPr wrap="non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Integrate machine learning to predict altitude sickness.</a:t>
            </a:r>
            <a:endParaRPr lang="en-US" sz="1530" dirty="0"/>
          </a:p>
        </p:txBody>
      </p:sp>
      <p:sp>
        <p:nvSpPr>
          <p:cNvPr id="28" name="Text 16"/>
          <p:cNvSpPr/>
          <p:nvPr/>
        </p:nvSpPr>
        <p:spPr>
          <a:xfrm>
            <a:off x="7708392" y="5687568"/>
            <a:ext cx="6025896" cy="292608"/>
          </a:xfrm>
          <a:prstGeom prst="rect">
            <a:avLst/>
          </a:prstGeom>
          <a:noFill/>
          <a:ln/>
        </p:spPr>
        <p:txBody>
          <a:bodyPr wrap="non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Rugged, waterproof wearable design for commercial use.</a:t>
            </a:r>
            <a:endParaRPr lang="en-US" sz="1530" dirty="0"/>
          </a:p>
        </p:txBody>
      </p:sp>
      <p:sp>
        <p:nvSpPr>
          <p:cNvPr id="29" name="Text 17"/>
          <p:cNvSpPr/>
          <p:nvPr/>
        </p:nvSpPr>
        <p:spPr>
          <a:xfrm>
            <a:off x="7708392" y="6153912"/>
            <a:ext cx="6025896" cy="585216"/>
          </a:xfrm>
          <a:prstGeom prst="rect">
            <a:avLst/>
          </a:prstGeom>
          <a:noFill/>
          <a:ln/>
        </p:spPr>
        <p:txBody>
          <a:bodyPr wrap="square" lIns="0" tIns="0" rIns="0" bIns="0" rtlCol="0" anchor="ctr"/>
          <a:lstStyle/>
          <a:p>
            <a:pPr marL="0" indent="0" algn="l">
              <a:lnSpc>
                <a:spcPts val="2300"/>
              </a:lnSpc>
              <a:buNone/>
            </a:pPr>
            <a:r>
              <a:rPr lang="en-US" sz="1530" dirty="0">
                <a:solidFill>
                  <a:srgbClr val="FFFFFF"/>
                </a:solidFill>
                <a:latin typeface="思源宋体-思源宋体-Regular" pitchFamily="34" charset="0"/>
                <a:ea typeface="思源宋体-思源宋体-Regular" pitchFamily="34" charset="-122"/>
                <a:cs typeface="思源宋体-思源宋体-Regular" pitchFamily="34" charset="-120"/>
              </a:rPr>
              <a:t>• Centralized dashboard for rescue teams (SDRF, NDRF, IMF, NIMAS).</a:t>
            </a:r>
            <a:endParaRPr lang="en-US" sz="153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35270"/>
            <a:ext cx="14630400" cy="8238744"/>
          </a:xfrm>
          <a:prstGeom prst="rect">
            <a:avLst/>
          </a:prstGeom>
        </p:spPr>
      </p:pic>
      <p:sp>
        <p:nvSpPr>
          <p:cNvPr id="4" name="Text 0"/>
          <p:cNvSpPr/>
          <p:nvPr/>
        </p:nvSpPr>
        <p:spPr>
          <a:xfrm>
            <a:off x="685800" y="3593592"/>
            <a:ext cx="13267944" cy="841248"/>
          </a:xfrm>
          <a:prstGeom prst="rect">
            <a:avLst/>
          </a:prstGeom>
          <a:noFill/>
          <a:ln/>
        </p:spPr>
        <p:txBody>
          <a:bodyPr wrap="none" lIns="0" tIns="0" rIns="0" bIns="0" rtlCol="0" anchor="ctr"/>
          <a:lstStyle/>
          <a:p>
            <a:pPr marL="0" indent="0" algn="ctr">
              <a:lnSpc>
                <a:spcPts val="6620"/>
              </a:lnSpc>
              <a:buNone/>
            </a:pPr>
            <a:r>
              <a:rPr lang="en-US" sz="5290" dirty="0">
                <a:solidFill>
                  <a:srgbClr val="FFFFFF"/>
                </a:solidFill>
                <a:latin typeface="思源宋体-思源宋体-SemiBold" pitchFamily="34" charset="0"/>
                <a:ea typeface="思源宋体-思源宋体-SemiBold" pitchFamily="34" charset="-122"/>
                <a:cs typeface="思源宋体-思源宋体-SemiBold" pitchFamily="34" charset="-120"/>
              </a:rPr>
              <a:t>Thank You</a:t>
            </a:r>
            <a:endParaRPr lang="en-US" sz="5290" dirty="0"/>
          </a:p>
        </p:txBody>
      </p:sp>
      <p:sp>
        <p:nvSpPr>
          <p:cNvPr id="13" name="TextBox 12">
            <a:extLst>
              <a:ext uri="{FF2B5EF4-FFF2-40B4-BE49-F238E27FC236}">
                <a16:creationId xmlns:a16="http://schemas.microsoft.com/office/drawing/2014/main" id="{AD98FDFC-9978-23D3-53B8-8D9654497BB7}"/>
              </a:ext>
            </a:extLst>
          </p:cNvPr>
          <p:cNvSpPr txBox="1"/>
          <p:nvPr/>
        </p:nvSpPr>
        <p:spPr>
          <a:xfrm>
            <a:off x="9379132" y="5355771"/>
            <a:ext cx="5212079" cy="2585323"/>
          </a:xfrm>
          <a:prstGeom prst="rect">
            <a:avLst/>
          </a:prstGeom>
          <a:noFill/>
        </p:spPr>
        <p:txBody>
          <a:bodyPr wrap="square" rtlCol="0">
            <a:spAutoFit/>
          </a:bodyPr>
          <a:lstStyle/>
          <a:p>
            <a:r>
              <a:rPr lang="en-US" dirty="0">
                <a:solidFill>
                  <a:schemeClr val="bg2">
                    <a:lumMod val="90000"/>
                  </a:schemeClr>
                </a:solidFill>
              </a:rPr>
              <a:t>Project Work by: </a:t>
            </a:r>
            <a:r>
              <a:rPr lang="en-IN" dirty="0">
                <a:solidFill>
                  <a:schemeClr val="bg2"/>
                </a:solidFill>
              </a:rPr>
              <a:t>Anshu (2420669)</a:t>
            </a:r>
            <a:br>
              <a:rPr lang="en-IN" dirty="0">
                <a:solidFill>
                  <a:schemeClr val="bg2"/>
                </a:solidFill>
              </a:rPr>
            </a:br>
            <a:r>
              <a:rPr lang="en-IN" dirty="0"/>
              <a:t>                               </a:t>
            </a:r>
            <a:r>
              <a:rPr lang="en-IN" dirty="0">
                <a:solidFill>
                  <a:schemeClr val="bg2"/>
                </a:solidFill>
              </a:rPr>
              <a:t>Anshu </a:t>
            </a:r>
            <a:r>
              <a:rPr lang="en-IN" dirty="0" err="1">
                <a:solidFill>
                  <a:schemeClr val="bg2"/>
                </a:solidFill>
              </a:rPr>
              <a:t>Mukati</a:t>
            </a:r>
            <a:r>
              <a:rPr lang="en-IN" dirty="0">
                <a:solidFill>
                  <a:schemeClr val="bg2"/>
                </a:solidFill>
              </a:rPr>
              <a:t> (2420670)</a:t>
            </a:r>
            <a:br>
              <a:rPr lang="en-IN" dirty="0">
                <a:solidFill>
                  <a:schemeClr val="bg2"/>
                </a:solidFill>
              </a:rPr>
            </a:br>
            <a:r>
              <a:rPr lang="en-IN" dirty="0"/>
              <a:t>                               </a:t>
            </a:r>
            <a:r>
              <a:rPr lang="en-IN" dirty="0">
                <a:solidFill>
                  <a:schemeClr val="bg2"/>
                </a:solidFill>
              </a:rPr>
              <a:t>Anuj Chauhan (2420671)</a:t>
            </a:r>
            <a:br>
              <a:rPr lang="en-IN" dirty="0">
                <a:solidFill>
                  <a:schemeClr val="bg2"/>
                </a:solidFill>
              </a:rPr>
            </a:br>
            <a:r>
              <a:rPr lang="en-IN" dirty="0"/>
              <a:t>                               </a:t>
            </a:r>
            <a:r>
              <a:rPr lang="en-IN" dirty="0">
                <a:solidFill>
                  <a:schemeClr val="bg2"/>
                </a:solidFill>
              </a:rPr>
              <a:t>Anushka </a:t>
            </a:r>
            <a:r>
              <a:rPr lang="en-IN" dirty="0" err="1">
                <a:solidFill>
                  <a:schemeClr val="bg2"/>
                </a:solidFill>
              </a:rPr>
              <a:t>Jaglan</a:t>
            </a:r>
            <a:r>
              <a:rPr lang="en-IN" dirty="0">
                <a:solidFill>
                  <a:schemeClr val="bg2"/>
                </a:solidFill>
              </a:rPr>
              <a:t> (2420672)</a:t>
            </a:r>
          </a:p>
          <a:p>
            <a:endParaRPr lang="en-US" dirty="0">
              <a:solidFill>
                <a:schemeClr val="bg2">
                  <a:lumMod val="90000"/>
                </a:schemeClr>
              </a:solidFill>
            </a:endParaRPr>
          </a:p>
          <a:p>
            <a:r>
              <a:rPr lang="en-US" dirty="0">
                <a:solidFill>
                  <a:schemeClr val="bg2">
                    <a:lumMod val="90000"/>
                  </a:schemeClr>
                </a:solidFill>
              </a:rPr>
              <a:t>           Guided by: </a:t>
            </a:r>
            <a:r>
              <a:rPr lang="en-IN" dirty="0">
                <a:solidFill>
                  <a:schemeClr val="bg2"/>
                </a:solidFill>
              </a:rPr>
              <a:t>Er. Shubham Sharma J4224</a:t>
            </a:r>
          </a:p>
          <a:p>
            <a:r>
              <a:rPr lang="en-IN" dirty="0"/>
              <a:t>                                </a:t>
            </a:r>
            <a:r>
              <a:rPr lang="en-IN" dirty="0">
                <a:solidFill>
                  <a:schemeClr val="bg2"/>
                </a:solidFill>
              </a:rPr>
              <a:t>Assistant Professor </a:t>
            </a:r>
          </a:p>
          <a:p>
            <a:endParaRPr lang="en-IN" dirty="0">
              <a:solidFill>
                <a:schemeClr val="bg2">
                  <a:lumMod val="90000"/>
                </a:schemeClr>
              </a:solidFill>
            </a:endParaRPr>
          </a:p>
          <a:p>
            <a:endParaRPr lang="en-IN" dirty="0">
              <a:solidFill>
                <a:schemeClr val="bg2">
                  <a:lumMod val="9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7967311"/>
            <a:ext cx="13267944" cy="27432"/>
          </a:xfrm>
          <a:prstGeom prst="rect">
            <a:avLst/>
          </a:prstGeom>
        </p:spPr>
      </p:pic>
      <p:sp>
        <p:nvSpPr>
          <p:cNvPr id="5" name="Text 0"/>
          <p:cNvSpPr/>
          <p:nvPr/>
        </p:nvSpPr>
        <p:spPr>
          <a:xfrm>
            <a:off x="685800" y="1874520"/>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6" name="Text 1"/>
          <p:cNvSpPr/>
          <p:nvPr/>
        </p:nvSpPr>
        <p:spPr>
          <a:xfrm>
            <a:off x="685800" y="2386584"/>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7" name="Text 2"/>
          <p:cNvSpPr/>
          <p:nvPr/>
        </p:nvSpPr>
        <p:spPr>
          <a:xfrm>
            <a:off x="685800" y="2898648"/>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8" name="Text 3"/>
          <p:cNvSpPr/>
          <p:nvPr/>
        </p:nvSpPr>
        <p:spPr>
          <a:xfrm>
            <a:off x="685800" y="3191256"/>
            <a:ext cx="13267944" cy="1060704"/>
          </a:xfrm>
          <a:prstGeom prst="rect">
            <a:avLst/>
          </a:prstGeom>
          <a:noFill/>
          <a:ln/>
        </p:spPr>
        <p:txBody>
          <a:bodyPr wrap="none" lIns="0" tIns="0" rIns="0" bIns="0" rtlCol="0" anchor="ctr"/>
          <a:lstStyle/>
          <a:p>
            <a:pPr marL="0" indent="0" algn="l">
              <a:lnSpc>
                <a:spcPts val="6620"/>
              </a:lnSpc>
              <a:buNone/>
            </a:pPr>
            <a:r>
              <a:rPr lang="en-US" sz="6000" i="1" dirty="0">
                <a:solidFill>
                  <a:srgbClr val="FFFFFF"/>
                </a:solidFill>
                <a:latin typeface="思源宋体-思源宋体-SemiBold" pitchFamily="34" charset="0"/>
                <a:ea typeface="思源宋体-思源宋体-SemiBold" pitchFamily="34" charset="-122"/>
                <a:cs typeface="思源宋体-思源宋体-SemiBold" pitchFamily="34" charset="-120"/>
              </a:rPr>
              <a:t>01</a:t>
            </a:r>
            <a:endParaRPr lang="en-US" sz="5290" dirty="0"/>
          </a:p>
        </p:txBody>
      </p:sp>
      <p:sp>
        <p:nvSpPr>
          <p:cNvPr id="9" name="Text 4"/>
          <p:cNvSpPr/>
          <p:nvPr/>
        </p:nvSpPr>
        <p:spPr>
          <a:xfrm>
            <a:off x="685800" y="4471416"/>
            <a:ext cx="13267944" cy="612648"/>
          </a:xfrm>
          <a:prstGeom prst="rect">
            <a:avLst/>
          </a:prstGeom>
          <a:noFill/>
          <a:ln/>
        </p:spPr>
        <p:txBody>
          <a:bodyPr wrap="none" lIns="0" tIns="0" rIns="0" bIns="0" rtlCol="0" anchor="ctr"/>
          <a:lstStyle/>
          <a:p>
            <a:pPr marL="0" indent="0" algn="l">
              <a:lnSpc>
                <a:spcPts val="4800"/>
              </a:lnSpc>
              <a:buNone/>
            </a:pPr>
            <a:r>
              <a:rPr lang="en-US" sz="3600" i="1" dirty="0">
                <a:solidFill>
                  <a:srgbClr val="FFFFFF"/>
                </a:solidFill>
                <a:latin typeface="思源宋体-思源宋体-SemiBold" pitchFamily="34" charset="0"/>
                <a:ea typeface="思源宋体-思源宋体-SemiBold" pitchFamily="34" charset="-122"/>
                <a:cs typeface="思源宋体-思源宋体-SemiBold" pitchFamily="34" charset="-120"/>
              </a:rPr>
              <a:t>About</a:t>
            </a: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 the</a:t>
            </a:r>
          </a:p>
          <a:p>
            <a:pPr marL="0" indent="0" algn="l">
              <a:lnSpc>
                <a:spcPts val="4800"/>
              </a:lnSpc>
              <a:buNone/>
            </a:pP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Project</a:t>
            </a:r>
            <a:endParaRPr lang="en-US" sz="3840" dirty="0"/>
          </a:p>
        </p:txBody>
      </p:sp>
      <p:sp>
        <p:nvSpPr>
          <p:cNvPr id="10" name="Text 5"/>
          <p:cNvSpPr/>
          <p:nvPr/>
        </p:nvSpPr>
        <p:spPr>
          <a:xfrm>
            <a:off x="685800" y="5294376"/>
            <a:ext cx="13267944" cy="612648"/>
          </a:xfrm>
          <a:prstGeom prst="rect">
            <a:avLst/>
          </a:prstGeom>
          <a:noFill/>
          <a:ln/>
        </p:spPr>
        <p:txBody>
          <a:bodyPr wrap="none" lIns="0" tIns="0" rIns="0" bIns="0" rtlCol="0" anchor="ctr"/>
          <a:lstStyle/>
          <a:p>
            <a:pPr marL="0" indent="0" algn="l">
              <a:lnSpc>
                <a:spcPts val="4800"/>
              </a:lnSpc>
              <a:buNone/>
            </a:pP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 </a:t>
            </a:r>
            <a:endParaRPr lang="en-US" sz="3840" dirty="0"/>
          </a:p>
        </p:txBody>
      </p:sp>
      <p:pic>
        <p:nvPicPr>
          <p:cNvPr id="12" name="Picture 11">
            <a:extLst>
              <a:ext uri="{FF2B5EF4-FFF2-40B4-BE49-F238E27FC236}">
                <a16:creationId xmlns:a16="http://schemas.microsoft.com/office/drawing/2014/main" id="{84F7F036-E526-6683-3735-56B779DA10C1}"/>
              </a:ext>
            </a:extLst>
          </p:cNvPr>
          <p:cNvPicPr>
            <a:picLocks noChangeAspect="1"/>
          </p:cNvPicPr>
          <p:nvPr/>
        </p:nvPicPr>
        <p:blipFill>
          <a:blip r:embed="rId6"/>
          <a:stretch>
            <a:fillRect/>
          </a:stretch>
        </p:blipFill>
        <p:spPr>
          <a:xfrm>
            <a:off x="2550696" y="234858"/>
            <a:ext cx="11947358" cy="75462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685800" y="1801368"/>
            <a:ext cx="13267944" cy="612648"/>
          </a:xfrm>
          <a:prstGeom prst="rect">
            <a:avLst/>
          </a:prstGeom>
          <a:noFill/>
          <a:ln/>
        </p:spPr>
        <p:txBody>
          <a:bodyPr wrap="none" lIns="0" tIns="0" rIns="0" bIns="0" rtlCol="0" anchor="ctr"/>
          <a:lstStyle/>
          <a:p>
            <a:pPr marL="0" indent="0" algn="l">
              <a:lnSpc>
                <a:spcPts val="4800"/>
              </a:lnSpc>
              <a:buNone/>
            </a:pPr>
            <a:endParaRPr lang="en-US" sz="3840" dirty="0"/>
          </a:p>
        </p:txBody>
      </p:sp>
      <p:sp>
        <p:nvSpPr>
          <p:cNvPr id="5" name="Text 1"/>
          <p:cNvSpPr/>
          <p:nvPr/>
        </p:nvSpPr>
        <p:spPr>
          <a:xfrm>
            <a:off x="685800" y="-709863"/>
            <a:ext cx="13267944" cy="3635943"/>
          </a:xfrm>
          <a:prstGeom prst="rect">
            <a:avLst/>
          </a:prstGeom>
          <a:noFill/>
          <a:ln/>
        </p:spPr>
        <p:txBody>
          <a:bodyPr wrap="none" lIns="0" tIns="0" rIns="0" bIns="0" rtlCol="0" anchor="ctr"/>
          <a:lstStyle/>
          <a:p>
            <a:pPr marL="0" indent="0" algn="l">
              <a:lnSpc>
                <a:spcPts val="2300"/>
              </a:lnSpc>
              <a:buNone/>
            </a:pPr>
            <a:r>
              <a:rPr lang="en-US" sz="3200" dirty="0">
                <a:solidFill>
                  <a:srgbClr val="FFFFFF"/>
                </a:solidFill>
                <a:latin typeface="思源宋体-思源宋体-Regular" pitchFamily="34" charset="0"/>
                <a:ea typeface="思源宋体-思源宋体-Regular" pitchFamily="34" charset="-122"/>
                <a:cs typeface="思源宋体-思源宋体-Regular" pitchFamily="34" charset="-120"/>
              </a:rPr>
              <a:t>This</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 project focuses on a smart, affordable IoT solution for climbers, integrating health monitoring and </a:t>
            </a:r>
          </a:p>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GPS</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 tracking into one system.</a:t>
            </a:r>
            <a:endParaRPr lang="en-US" sz="2400" dirty="0"/>
          </a:p>
        </p:txBody>
      </p:sp>
      <p:sp>
        <p:nvSpPr>
          <p:cNvPr id="6" name="Text 2"/>
          <p:cNvSpPr/>
          <p:nvPr/>
        </p:nvSpPr>
        <p:spPr>
          <a:xfrm>
            <a:off x="685800" y="878305"/>
            <a:ext cx="13267944" cy="3145055"/>
          </a:xfrm>
          <a:prstGeom prst="rect">
            <a:avLst/>
          </a:prstGeom>
          <a:noFill/>
          <a:ln/>
        </p:spPr>
        <p:txBody>
          <a:bodyPr wrap="square" lIns="0" tIns="0" rIns="0" bIns="0" rtlCol="0" anchor="ctr"/>
          <a:lstStyle/>
          <a:p>
            <a:pPr marL="0" indent="0" algn="l">
              <a:lnSpc>
                <a:spcPts val="2300"/>
              </a:lnSpc>
              <a:buNone/>
            </a:pPr>
            <a:r>
              <a:rPr lang="en-US" sz="2800" dirty="0">
                <a:solidFill>
                  <a:srgbClr val="FFFFFF"/>
                </a:solidFill>
                <a:latin typeface="思源宋体-思源宋体-Regular" pitchFamily="34" charset="0"/>
                <a:ea typeface="思源宋体-思源宋体-Regular" pitchFamily="34" charset="-122"/>
                <a:cs typeface="思源宋体-思源宋体-Regular" pitchFamily="34" charset="-120"/>
              </a:rPr>
              <a:t>Mountaineering</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 and trekking are adventurous activities but carry significant risks, especially in remote and high-altitude regions like the Himalayas. Climbers often face altitude sickness, exhaustion, hypothermia, dehydration, and navigation issues. In India, these challenges are even more severe due to limited infrastructure, poor mobile connectivity, and high rescue response times.</a:t>
            </a:r>
            <a:endParaRPr lang="en-US" sz="2400" dirty="0"/>
          </a:p>
        </p:txBody>
      </p:sp>
      <p:sp>
        <p:nvSpPr>
          <p:cNvPr id="7" name="Text 3"/>
          <p:cNvSpPr/>
          <p:nvPr/>
        </p:nvSpPr>
        <p:spPr>
          <a:xfrm>
            <a:off x="685800" y="3501189"/>
            <a:ext cx="13267944" cy="1912059"/>
          </a:xfrm>
          <a:prstGeom prst="rect">
            <a:avLst/>
          </a:prstGeom>
          <a:noFill/>
          <a:ln/>
        </p:spPr>
        <p:txBody>
          <a:bodyPr wrap="square" lIns="0" tIns="0" rIns="0" bIns="0" rtlCol="0" anchor="ctr"/>
          <a:lstStyle/>
          <a:p>
            <a:pPr marL="0" indent="0" algn="l">
              <a:lnSpc>
                <a:spcPts val="2300"/>
              </a:lnSpc>
              <a:buNone/>
            </a:pPr>
            <a:r>
              <a:rPr lang="en-US" sz="2800" dirty="0">
                <a:solidFill>
                  <a:srgbClr val="FFFFFF"/>
                </a:solidFill>
                <a:latin typeface="思源宋体-思源宋体-Regular" pitchFamily="34" charset="0"/>
                <a:ea typeface="思源宋体-思源宋体-Regular" pitchFamily="34" charset="-122"/>
                <a:cs typeface="思源宋体-思源宋体-Regular" pitchFamily="34" charset="-120"/>
              </a:rPr>
              <a:t>To</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 address these challenges, this project proposes a low-cost IoT-based system that combines health monitoring (</a:t>
            </a:r>
            <a:r>
              <a:rPr lang="en-US" sz="2400" i="1" dirty="0">
                <a:solidFill>
                  <a:srgbClr val="FFFFFF"/>
                </a:solidFill>
                <a:latin typeface="思源宋体-思源宋体-Regular" pitchFamily="34" charset="0"/>
                <a:ea typeface="思源宋体-思源宋体-Regular" pitchFamily="34" charset="-122"/>
                <a:cs typeface="思源宋体-思源宋体-Regular" pitchFamily="34" charset="-120"/>
              </a:rPr>
              <a:t>heart</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 </a:t>
            </a:r>
            <a:r>
              <a:rPr lang="en-US" sz="2400" i="1" dirty="0">
                <a:solidFill>
                  <a:srgbClr val="FFFFFF"/>
                </a:solidFill>
                <a:latin typeface="思源宋体-思源宋体-Regular" pitchFamily="34" charset="0"/>
                <a:ea typeface="思源宋体-思源宋体-Regular" pitchFamily="34" charset="-122"/>
                <a:cs typeface="思源宋体-思源宋体-Regular" pitchFamily="34" charset="-120"/>
              </a:rPr>
              <a:t>rate</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 </a:t>
            </a:r>
            <a:r>
              <a:rPr lang="en-US" sz="2400" i="1" dirty="0">
                <a:solidFill>
                  <a:srgbClr val="FFFFFF"/>
                </a:solidFill>
                <a:latin typeface="思源宋体-思源宋体-Regular" pitchFamily="34" charset="0"/>
                <a:ea typeface="思源宋体-思源宋体-Regular" pitchFamily="34" charset="-122"/>
                <a:cs typeface="思源宋体-思源宋体-Regular" pitchFamily="34" charset="-120"/>
              </a:rPr>
              <a:t>SpO</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₂, </a:t>
            </a:r>
            <a:r>
              <a:rPr lang="en-US" sz="2400" i="1" dirty="0">
                <a:solidFill>
                  <a:srgbClr val="FFFFFF"/>
                </a:solidFill>
                <a:latin typeface="思源宋体-思源宋体-Regular" pitchFamily="34" charset="0"/>
                <a:ea typeface="思源宋体-思源宋体-Regular" pitchFamily="34" charset="-122"/>
                <a:cs typeface="思源宋体-思源宋体-Regular" pitchFamily="34" charset="-120"/>
              </a:rPr>
              <a:t>temperature</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 and GPS tracking. The system uses commonly available components like </a:t>
            </a:r>
            <a:r>
              <a:rPr lang="en-US" sz="2400" b="1" dirty="0">
                <a:solidFill>
                  <a:srgbClr val="FFFFFF"/>
                </a:solidFill>
                <a:latin typeface="思源宋体-思源宋体-Regular" pitchFamily="34" charset="0"/>
                <a:ea typeface="思源宋体-思源宋体-Regular" pitchFamily="34" charset="-122"/>
                <a:cs typeface="思源宋体-思源宋体-Regular" pitchFamily="34" charset="-120"/>
              </a:rPr>
              <a:t>ESP32</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 microcontroller, </a:t>
            </a:r>
            <a:r>
              <a:rPr lang="en-US" sz="2400" b="1" dirty="0">
                <a:solidFill>
                  <a:srgbClr val="FFFFFF"/>
                </a:solidFill>
                <a:latin typeface="思源宋体-思源宋体-Regular" pitchFamily="34" charset="0"/>
                <a:ea typeface="思源宋体-思源宋体-Regular" pitchFamily="34" charset="-122"/>
                <a:cs typeface="思源宋体-思源宋体-Regular" pitchFamily="34" charset="-120"/>
              </a:rPr>
              <a:t>MAX30102</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 sensor, </a:t>
            </a:r>
            <a:r>
              <a:rPr lang="en-US" sz="2400" b="1" dirty="0">
                <a:solidFill>
                  <a:srgbClr val="FFFFFF"/>
                </a:solidFill>
                <a:latin typeface="思源宋体-思源宋体-Regular" pitchFamily="34" charset="0"/>
                <a:ea typeface="思源宋体-思源宋体-Regular" pitchFamily="34" charset="-122"/>
                <a:cs typeface="思源宋体-思源宋体-Regular" pitchFamily="34" charset="-120"/>
              </a:rPr>
              <a:t>DS18B20</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 temperature sensor, and GPS module. Data is transmitted to a mobile application (Blynk) for real-time display. Alerts are generated when abnormal conditions are detected, such as low oxygen levels or high body temperature.</a:t>
            </a:r>
            <a:endParaRPr lang="en-US" sz="2400" dirty="0"/>
          </a:p>
        </p:txBody>
      </p:sp>
      <p:sp>
        <p:nvSpPr>
          <p:cNvPr id="8" name="Text 4"/>
          <p:cNvSpPr/>
          <p:nvPr/>
        </p:nvSpPr>
        <p:spPr>
          <a:xfrm>
            <a:off x="685800" y="5305927"/>
            <a:ext cx="13267944" cy="1925052"/>
          </a:xfrm>
          <a:prstGeom prst="rect">
            <a:avLst/>
          </a:prstGeom>
          <a:noFill/>
          <a:ln/>
        </p:spPr>
        <p:txBody>
          <a:bodyPr wrap="square" lIns="0" tIns="0" rIns="0" bIns="0" rtlCol="0" anchor="ctr"/>
          <a:lstStyle/>
          <a:p>
            <a:pPr marL="0" indent="0" algn="l">
              <a:lnSpc>
                <a:spcPts val="2300"/>
              </a:lnSpc>
              <a:buNone/>
            </a:pPr>
            <a:r>
              <a:rPr lang="en-US" sz="2800" dirty="0">
                <a:solidFill>
                  <a:srgbClr val="FFFFFF"/>
                </a:solidFill>
                <a:latin typeface="思源宋体-思源宋体-Regular" pitchFamily="34" charset="0"/>
                <a:ea typeface="思源宋体-思源宋体-Regular" pitchFamily="34" charset="-122"/>
                <a:cs typeface="思源宋体-思源宋体-Regular" pitchFamily="34" charset="-120"/>
              </a:rPr>
              <a:t>This</a:t>
            </a:r>
            <a:r>
              <a:rPr lang="en-US" sz="2400" dirty="0">
                <a:solidFill>
                  <a:srgbClr val="FFFFFF"/>
                </a:solidFill>
                <a:latin typeface="思源宋体-思源宋体-Regular" pitchFamily="34" charset="0"/>
                <a:ea typeface="思源宋体-思源宋体-Regular" pitchFamily="34" charset="-122"/>
                <a:cs typeface="思源宋体-思源宋体-Regular" pitchFamily="34" charset="-120"/>
              </a:rPr>
              <a:t> project is designed to be affordable, easy to build, and suitable for students as a semester project while still addressing real-world challenges faced by climbers.</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69304"/>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7615026"/>
            <a:ext cx="13267944" cy="27432"/>
          </a:xfrm>
          <a:prstGeom prst="rect">
            <a:avLst/>
          </a:prstGeom>
        </p:spPr>
      </p:pic>
      <p:sp>
        <p:nvSpPr>
          <p:cNvPr id="5" name="Text 0"/>
          <p:cNvSpPr/>
          <p:nvPr/>
        </p:nvSpPr>
        <p:spPr>
          <a:xfrm>
            <a:off x="685800" y="1874520"/>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6" name="Text 1"/>
          <p:cNvSpPr/>
          <p:nvPr/>
        </p:nvSpPr>
        <p:spPr>
          <a:xfrm>
            <a:off x="685800" y="2386584"/>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7" name="Text 2"/>
          <p:cNvSpPr/>
          <p:nvPr/>
        </p:nvSpPr>
        <p:spPr>
          <a:xfrm>
            <a:off x="685800" y="2898648"/>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8" name="Text 3"/>
          <p:cNvSpPr/>
          <p:nvPr/>
        </p:nvSpPr>
        <p:spPr>
          <a:xfrm>
            <a:off x="685800" y="2386584"/>
            <a:ext cx="13267944" cy="1865376"/>
          </a:xfrm>
          <a:prstGeom prst="rect">
            <a:avLst/>
          </a:prstGeom>
          <a:noFill/>
          <a:ln/>
        </p:spPr>
        <p:txBody>
          <a:bodyPr wrap="none" lIns="0" tIns="0" rIns="0" bIns="0" rtlCol="0" anchor="ctr"/>
          <a:lstStyle/>
          <a:p>
            <a:pPr marL="0" indent="0" algn="l">
              <a:lnSpc>
                <a:spcPts val="6620"/>
              </a:lnSpc>
              <a:buNone/>
            </a:pPr>
            <a:r>
              <a:rPr lang="en-US" sz="6000" i="1" dirty="0">
                <a:solidFill>
                  <a:srgbClr val="FFFFFF"/>
                </a:solidFill>
                <a:latin typeface="思源宋体-思源宋体-SemiBold" pitchFamily="34" charset="0"/>
                <a:ea typeface="思源宋体-思源宋体-SemiBold" pitchFamily="34" charset="-122"/>
                <a:cs typeface="思源宋体-思源宋体-SemiBold" pitchFamily="34" charset="-120"/>
              </a:rPr>
              <a:t>02</a:t>
            </a:r>
            <a:endParaRPr lang="en-US" sz="5290" dirty="0"/>
          </a:p>
        </p:txBody>
      </p:sp>
      <p:sp>
        <p:nvSpPr>
          <p:cNvPr id="9" name="Text 4"/>
          <p:cNvSpPr/>
          <p:nvPr/>
        </p:nvSpPr>
        <p:spPr>
          <a:xfrm>
            <a:off x="676656" y="3370288"/>
            <a:ext cx="13277088" cy="1713776"/>
          </a:xfrm>
          <a:prstGeom prst="rect">
            <a:avLst/>
          </a:prstGeom>
          <a:noFill/>
          <a:ln/>
        </p:spPr>
        <p:txBody>
          <a:bodyPr wrap="none" lIns="0" tIns="0" rIns="0" bIns="0" rtlCol="0" anchor="ctr"/>
          <a:lstStyle/>
          <a:p>
            <a:pPr marL="0" indent="0" algn="l">
              <a:lnSpc>
                <a:spcPts val="4800"/>
              </a:lnSpc>
              <a:buNone/>
            </a:pPr>
            <a:r>
              <a:rPr lang="en-US" sz="4400" i="1" dirty="0">
                <a:solidFill>
                  <a:srgbClr val="FFFFFF"/>
                </a:solidFill>
                <a:latin typeface="思源宋体-思源宋体-SemiBold" pitchFamily="34" charset="0"/>
                <a:ea typeface="思源宋体-思源宋体-SemiBold" pitchFamily="34" charset="-122"/>
                <a:cs typeface="思源宋体-思源宋体-SemiBold" pitchFamily="34" charset="-120"/>
              </a:rPr>
              <a:t>Aim</a:t>
            </a:r>
            <a:endParaRPr lang="en-US" sz="4400" dirty="0"/>
          </a:p>
        </p:txBody>
      </p:sp>
      <p:sp>
        <p:nvSpPr>
          <p:cNvPr id="10" name="Text 5"/>
          <p:cNvSpPr/>
          <p:nvPr/>
        </p:nvSpPr>
        <p:spPr>
          <a:xfrm>
            <a:off x="685800" y="5294376"/>
            <a:ext cx="13267944" cy="612648"/>
          </a:xfrm>
          <a:prstGeom prst="rect">
            <a:avLst/>
          </a:prstGeom>
          <a:noFill/>
          <a:ln/>
        </p:spPr>
        <p:txBody>
          <a:bodyPr wrap="none" lIns="0" tIns="0" rIns="0" bIns="0" rtlCol="0" anchor="ctr"/>
          <a:lstStyle/>
          <a:p>
            <a:pPr marL="0" indent="0" algn="l">
              <a:lnSpc>
                <a:spcPts val="4800"/>
              </a:lnSpc>
              <a:buNone/>
            </a:pP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 </a:t>
            </a:r>
            <a:endParaRPr lang="en-US" sz="3840" dirty="0"/>
          </a:p>
        </p:txBody>
      </p:sp>
      <p:pic>
        <p:nvPicPr>
          <p:cNvPr id="14" name="Picture 13">
            <a:extLst>
              <a:ext uri="{FF2B5EF4-FFF2-40B4-BE49-F238E27FC236}">
                <a16:creationId xmlns:a16="http://schemas.microsoft.com/office/drawing/2014/main" id="{E404C1DF-FDA6-786B-B309-32381A4D8FF5}"/>
              </a:ext>
            </a:extLst>
          </p:cNvPr>
          <p:cNvPicPr>
            <a:picLocks noChangeAspect="1"/>
          </p:cNvPicPr>
          <p:nvPr/>
        </p:nvPicPr>
        <p:blipFill>
          <a:blip r:embed="rId6"/>
          <a:stretch>
            <a:fillRect/>
          </a:stretch>
        </p:blipFill>
        <p:spPr>
          <a:xfrm>
            <a:off x="2457450" y="57150"/>
            <a:ext cx="10344150" cy="78201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514600"/>
          </a:xfrm>
          <a:prstGeom prst="rect">
            <a:avLst/>
          </a:prstGeom>
        </p:spPr>
      </p:pic>
      <p:sp>
        <p:nvSpPr>
          <p:cNvPr id="4" name="Text 0"/>
          <p:cNvSpPr/>
          <p:nvPr/>
        </p:nvSpPr>
        <p:spPr>
          <a:xfrm>
            <a:off x="685800" y="3092116"/>
            <a:ext cx="13267944" cy="1580468"/>
          </a:xfrm>
          <a:prstGeom prst="rect">
            <a:avLst/>
          </a:prstGeom>
          <a:noFill/>
          <a:ln/>
        </p:spPr>
        <p:txBody>
          <a:bodyPr wrap="none" lIns="0" tIns="0" rIns="0" bIns="0" rtlCol="0" anchor="ctr"/>
          <a:lstStyle/>
          <a:p>
            <a:pPr marL="0" indent="0" algn="l">
              <a:lnSpc>
                <a:spcPts val="4800"/>
              </a:lnSpc>
              <a:buNone/>
            </a:pPr>
            <a:r>
              <a:rPr lang="en-US" sz="4400" dirty="0">
                <a:solidFill>
                  <a:srgbClr val="FFFFFF"/>
                </a:solidFill>
                <a:latin typeface="思源宋体-思源宋体-SemiBold" pitchFamily="34" charset="0"/>
                <a:ea typeface="思源宋体-思源宋体-SemiBold" pitchFamily="34" charset="-122"/>
                <a:cs typeface="思源宋体-思源宋体-SemiBold" pitchFamily="34" charset="-120"/>
              </a:rPr>
              <a:t>Aim</a:t>
            </a:r>
            <a:endParaRPr lang="en-US" sz="4400" dirty="0"/>
          </a:p>
        </p:txBody>
      </p:sp>
      <p:sp>
        <p:nvSpPr>
          <p:cNvPr id="5" name="Text 1"/>
          <p:cNvSpPr/>
          <p:nvPr/>
        </p:nvSpPr>
        <p:spPr>
          <a:xfrm>
            <a:off x="685800" y="4427621"/>
            <a:ext cx="13267944" cy="1049635"/>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The aim of this project is to design and implement a simple, affordable IoT system that continuously monitors a climber’s vital signs and real-time location, while providing early warnings and alerts in case of emergencies.</a:t>
            </a:r>
            <a:endParaRPr lang="en-US" sz="2000" dirty="0"/>
          </a:p>
        </p:txBody>
      </p:sp>
      <p:sp>
        <p:nvSpPr>
          <p:cNvPr id="6" name="Text 2"/>
          <p:cNvSpPr/>
          <p:nvPr/>
        </p:nvSpPr>
        <p:spPr>
          <a:xfrm>
            <a:off x="685800" y="5696712"/>
            <a:ext cx="13267944" cy="585216"/>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By integrating health sensors and GPS into one wearable solution, the project seeks to enhance safety, reduce risks, and provide peace of mind for climbers, trekkers, and even students on field expeditions.</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33208"/>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1228" y="7895122"/>
            <a:ext cx="13267944" cy="45719"/>
          </a:xfrm>
          <a:prstGeom prst="rect">
            <a:avLst/>
          </a:prstGeom>
        </p:spPr>
      </p:pic>
      <p:sp>
        <p:nvSpPr>
          <p:cNvPr id="5" name="Text 0"/>
          <p:cNvSpPr/>
          <p:nvPr/>
        </p:nvSpPr>
        <p:spPr>
          <a:xfrm>
            <a:off x="685800" y="1874520"/>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6" name="Text 1"/>
          <p:cNvSpPr/>
          <p:nvPr/>
        </p:nvSpPr>
        <p:spPr>
          <a:xfrm>
            <a:off x="685800" y="2386584"/>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7" name="Text 2"/>
          <p:cNvSpPr/>
          <p:nvPr/>
        </p:nvSpPr>
        <p:spPr>
          <a:xfrm>
            <a:off x="685800" y="2898648"/>
            <a:ext cx="13267944" cy="292608"/>
          </a:xfrm>
          <a:prstGeom prst="rect">
            <a:avLst/>
          </a:prstGeom>
          <a:noFill/>
          <a:ln/>
        </p:spPr>
        <p:txBody>
          <a:bodyPr wrap="none" lIns="0" tIns="0" rIns="0" bIns="0" rtlCol="0" anchor="ctr"/>
          <a:lstStyle/>
          <a:p>
            <a:pPr marL="0" indent="0" algn="l">
              <a:lnSpc>
                <a:spcPts val="2300"/>
              </a:lnSpc>
              <a:buNone/>
            </a:pPr>
            <a:endParaRPr lang="en-US" sz="1530" dirty="0"/>
          </a:p>
        </p:txBody>
      </p:sp>
      <p:sp>
        <p:nvSpPr>
          <p:cNvPr id="8" name="Text 3"/>
          <p:cNvSpPr/>
          <p:nvPr/>
        </p:nvSpPr>
        <p:spPr>
          <a:xfrm>
            <a:off x="685800" y="3410712"/>
            <a:ext cx="13267944" cy="841248"/>
          </a:xfrm>
          <a:prstGeom prst="rect">
            <a:avLst/>
          </a:prstGeom>
          <a:noFill/>
          <a:ln/>
        </p:spPr>
        <p:txBody>
          <a:bodyPr wrap="none" lIns="0" tIns="0" rIns="0" bIns="0" rtlCol="0" anchor="ctr"/>
          <a:lstStyle/>
          <a:p>
            <a:pPr marL="0" indent="0" algn="l">
              <a:lnSpc>
                <a:spcPts val="6620"/>
              </a:lnSpc>
              <a:buNone/>
            </a:pPr>
            <a:r>
              <a:rPr lang="en-US" sz="5290" i="1" dirty="0">
                <a:solidFill>
                  <a:srgbClr val="FFFFFF"/>
                </a:solidFill>
                <a:latin typeface="思源宋体-思源宋体-SemiBold" pitchFamily="34" charset="0"/>
                <a:ea typeface="思源宋体-思源宋体-SemiBold" pitchFamily="34" charset="-122"/>
                <a:cs typeface="思源宋体-思源宋体-SemiBold" pitchFamily="34" charset="-120"/>
              </a:rPr>
              <a:t>03</a:t>
            </a:r>
            <a:endParaRPr lang="en-US" sz="5290" dirty="0"/>
          </a:p>
        </p:txBody>
      </p:sp>
      <p:sp>
        <p:nvSpPr>
          <p:cNvPr id="9" name="Text 4"/>
          <p:cNvSpPr/>
          <p:nvPr/>
        </p:nvSpPr>
        <p:spPr>
          <a:xfrm>
            <a:off x="685800" y="4471416"/>
            <a:ext cx="13267944" cy="612648"/>
          </a:xfrm>
          <a:prstGeom prst="rect">
            <a:avLst/>
          </a:prstGeom>
          <a:noFill/>
          <a:ln/>
        </p:spPr>
        <p:txBody>
          <a:bodyPr wrap="none" lIns="0" tIns="0" rIns="0" bIns="0" rtlCol="0" anchor="ctr"/>
          <a:lstStyle/>
          <a:p>
            <a:pPr marL="0" indent="0" algn="l">
              <a:lnSpc>
                <a:spcPts val="4800"/>
              </a:lnSpc>
              <a:buNone/>
            </a:pP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Problem Statement</a:t>
            </a:r>
            <a:endParaRPr lang="en-US" sz="3840" dirty="0"/>
          </a:p>
        </p:txBody>
      </p:sp>
      <p:sp>
        <p:nvSpPr>
          <p:cNvPr id="10" name="Text 5"/>
          <p:cNvSpPr/>
          <p:nvPr/>
        </p:nvSpPr>
        <p:spPr>
          <a:xfrm>
            <a:off x="685800" y="5294376"/>
            <a:ext cx="13267944" cy="612648"/>
          </a:xfrm>
          <a:prstGeom prst="rect">
            <a:avLst/>
          </a:prstGeom>
          <a:noFill/>
          <a:ln/>
        </p:spPr>
        <p:txBody>
          <a:bodyPr wrap="none" lIns="0" tIns="0" rIns="0" bIns="0" rtlCol="0" anchor="ctr"/>
          <a:lstStyle/>
          <a:p>
            <a:pPr marL="0" indent="0" algn="l">
              <a:lnSpc>
                <a:spcPts val="4800"/>
              </a:lnSpc>
              <a:buNone/>
            </a:pPr>
            <a:r>
              <a:rPr lang="en-US" sz="3840" i="1" dirty="0">
                <a:solidFill>
                  <a:srgbClr val="FFFFFF"/>
                </a:solidFill>
                <a:latin typeface="思源宋体-思源宋体-SemiBold" pitchFamily="34" charset="0"/>
                <a:ea typeface="思源宋体-思源宋体-SemiBold" pitchFamily="34" charset="-122"/>
                <a:cs typeface="思源宋体-思源宋体-SemiBold" pitchFamily="34" charset="-120"/>
              </a:rPr>
              <a:t> </a:t>
            </a:r>
            <a:endParaRPr lang="en-US" sz="3840" dirty="0"/>
          </a:p>
        </p:txBody>
      </p:sp>
      <p:pic>
        <p:nvPicPr>
          <p:cNvPr id="12" name="Picture 11">
            <a:extLst>
              <a:ext uri="{FF2B5EF4-FFF2-40B4-BE49-F238E27FC236}">
                <a16:creationId xmlns:a16="http://schemas.microsoft.com/office/drawing/2014/main" id="{CA607FAC-BDD1-D5B1-A78D-77BF1F895E38}"/>
              </a:ext>
            </a:extLst>
          </p:cNvPr>
          <p:cNvPicPr>
            <a:picLocks noChangeAspect="1"/>
          </p:cNvPicPr>
          <p:nvPr/>
        </p:nvPicPr>
        <p:blipFill>
          <a:blip r:embed="rId6"/>
          <a:stretch>
            <a:fillRect/>
          </a:stretch>
        </p:blipFill>
        <p:spPr>
          <a:xfrm>
            <a:off x="4367463" y="12032"/>
            <a:ext cx="10262937" cy="78365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5800" y="2542032"/>
            <a:ext cx="6537960" cy="841248"/>
          </a:xfrm>
          <a:prstGeom prst="rect">
            <a:avLst/>
          </a:prstGeom>
        </p:spPr>
      </p:pic>
      <p:pic>
        <p:nvPicPr>
          <p:cNvPr id="5" name="Image 3" descr="preencoded.png"/>
          <p:cNvPicPr>
            <a:picLocks noChangeAspect="1"/>
          </p:cNvPicPr>
          <p:nvPr/>
        </p:nvPicPr>
        <p:blipFill>
          <a:blip r:embed="rId5"/>
          <a:stretch>
            <a:fillRect/>
          </a:stretch>
        </p:blipFill>
        <p:spPr>
          <a:xfrm>
            <a:off x="685800" y="3575304"/>
            <a:ext cx="6537960" cy="841248"/>
          </a:xfrm>
          <a:prstGeom prst="rect">
            <a:avLst/>
          </a:prstGeom>
        </p:spPr>
      </p:pic>
      <p:pic>
        <p:nvPicPr>
          <p:cNvPr id="6" name="Image 4" descr="preencoded.png"/>
          <p:cNvPicPr>
            <a:picLocks noChangeAspect="1"/>
          </p:cNvPicPr>
          <p:nvPr/>
        </p:nvPicPr>
        <p:blipFill>
          <a:blip r:embed="rId5"/>
          <a:stretch>
            <a:fillRect/>
          </a:stretch>
        </p:blipFill>
        <p:spPr>
          <a:xfrm>
            <a:off x="7415784" y="2542032"/>
            <a:ext cx="6537960" cy="841248"/>
          </a:xfrm>
          <a:prstGeom prst="rect">
            <a:avLst/>
          </a:prstGeom>
        </p:spPr>
      </p:pic>
      <p:pic>
        <p:nvPicPr>
          <p:cNvPr id="7" name="Image 5" descr="preencoded.png"/>
          <p:cNvPicPr>
            <a:picLocks noChangeAspect="1"/>
          </p:cNvPicPr>
          <p:nvPr/>
        </p:nvPicPr>
        <p:blipFill>
          <a:blip r:embed="rId5"/>
          <a:stretch>
            <a:fillRect/>
          </a:stretch>
        </p:blipFill>
        <p:spPr>
          <a:xfrm>
            <a:off x="7415784" y="3575304"/>
            <a:ext cx="6537960" cy="841248"/>
          </a:xfrm>
          <a:prstGeom prst="rect">
            <a:avLst/>
          </a:prstGeom>
        </p:spPr>
      </p:pic>
      <p:pic>
        <p:nvPicPr>
          <p:cNvPr id="8" name="Image 6" descr="preencoded.png"/>
          <p:cNvPicPr>
            <a:picLocks noChangeAspect="1"/>
          </p:cNvPicPr>
          <p:nvPr/>
        </p:nvPicPr>
        <p:blipFill>
          <a:blip r:embed="rId6"/>
          <a:stretch>
            <a:fillRect/>
          </a:stretch>
        </p:blipFill>
        <p:spPr>
          <a:xfrm>
            <a:off x="685800" y="2542032"/>
            <a:ext cx="128016" cy="841248"/>
          </a:xfrm>
          <a:prstGeom prst="rect">
            <a:avLst/>
          </a:prstGeom>
        </p:spPr>
      </p:pic>
      <p:pic>
        <p:nvPicPr>
          <p:cNvPr id="9" name="Image 7" descr="preencoded.png"/>
          <p:cNvPicPr>
            <a:picLocks noChangeAspect="1"/>
          </p:cNvPicPr>
          <p:nvPr/>
        </p:nvPicPr>
        <p:blipFill>
          <a:blip r:embed="rId6"/>
          <a:stretch>
            <a:fillRect/>
          </a:stretch>
        </p:blipFill>
        <p:spPr>
          <a:xfrm>
            <a:off x="685800" y="3575304"/>
            <a:ext cx="128016" cy="841248"/>
          </a:xfrm>
          <a:prstGeom prst="rect">
            <a:avLst/>
          </a:prstGeom>
        </p:spPr>
      </p:pic>
      <p:pic>
        <p:nvPicPr>
          <p:cNvPr id="10" name="Image 8" descr="preencoded.png"/>
          <p:cNvPicPr>
            <a:picLocks noChangeAspect="1"/>
          </p:cNvPicPr>
          <p:nvPr/>
        </p:nvPicPr>
        <p:blipFill>
          <a:blip r:embed="rId6"/>
          <a:stretch>
            <a:fillRect/>
          </a:stretch>
        </p:blipFill>
        <p:spPr>
          <a:xfrm>
            <a:off x="7415784" y="2542032"/>
            <a:ext cx="128016" cy="841248"/>
          </a:xfrm>
          <a:prstGeom prst="rect">
            <a:avLst/>
          </a:prstGeom>
        </p:spPr>
      </p:pic>
      <p:pic>
        <p:nvPicPr>
          <p:cNvPr id="11" name="Image 9" descr="preencoded.png"/>
          <p:cNvPicPr>
            <a:picLocks noChangeAspect="1"/>
          </p:cNvPicPr>
          <p:nvPr/>
        </p:nvPicPr>
        <p:blipFill>
          <a:blip r:embed="rId6"/>
          <a:stretch>
            <a:fillRect/>
          </a:stretch>
        </p:blipFill>
        <p:spPr>
          <a:xfrm>
            <a:off x="7415784" y="3575304"/>
            <a:ext cx="128016" cy="841248"/>
          </a:xfrm>
          <a:prstGeom prst="rect">
            <a:avLst/>
          </a:prstGeom>
        </p:spPr>
      </p:pic>
      <p:sp>
        <p:nvSpPr>
          <p:cNvPr id="12" name="Text 0"/>
          <p:cNvSpPr/>
          <p:nvPr/>
        </p:nvSpPr>
        <p:spPr>
          <a:xfrm>
            <a:off x="685800" y="-144379"/>
            <a:ext cx="13267944" cy="1954891"/>
          </a:xfrm>
          <a:prstGeom prst="rect">
            <a:avLst/>
          </a:prstGeom>
          <a:noFill/>
          <a:ln/>
        </p:spPr>
        <p:txBody>
          <a:bodyPr wrap="none" lIns="0" tIns="0" rIns="0" bIns="0" rtlCol="0" anchor="ctr"/>
          <a:lstStyle/>
          <a:p>
            <a:pPr marL="0" indent="0" algn="l">
              <a:lnSpc>
                <a:spcPts val="4800"/>
              </a:lnSpc>
              <a:buNone/>
            </a:pPr>
            <a:r>
              <a:rPr lang="en-US" sz="4400" dirty="0">
                <a:solidFill>
                  <a:srgbClr val="FFFFFF"/>
                </a:solidFill>
                <a:latin typeface="思源宋体-思源宋体-SemiBold" pitchFamily="34" charset="0"/>
                <a:ea typeface="思源宋体-思源宋体-SemiBold" pitchFamily="34" charset="-122"/>
                <a:cs typeface="思源宋体-思源宋体-SemiBold" pitchFamily="34" charset="-120"/>
              </a:rPr>
              <a:t>Problem Statement</a:t>
            </a:r>
            <a:endParaRPr lang="en-US" sz="4400" dirty="0"/>
          </a:p>
        </p:txBody>
      </p:sp>
      <p:sp>
        <p:nvSpPr>
          <p:cNvPr id="13" name="Text 1"/>
          <p:cNvSpPr/>
          <p:nvPr/>
        </p:nvSpPr>
        <p:spPr>
          <a:xfrm>
            <a:off x="685800" y="1252728"/>
            <a:ext cx="13267944" cy="1069848"/>
          </a:xfrm>
          <a:prstGeom prst="rect">
            <a:avLst/>
          </a:prstGeom>
          <a:noFill/>
          <a:ln/>
        </p:spPr>
        <p:txBody>
          <a:bodyPr wrap="none" lIns="0" tIns="0" rIns="0" bIns="0" rtlCol="0" anchor="ctr"/>
          <a:lstStyle/>
          <a:p>
            <a:pPr marL="0" indent="0" algn="l">
              <a:lnSpc>
                <a:spcPts val="2300"/>
              </a:lnSpc>
              <a:buNone/>
            </a:pPr>
            <a:r>
              <a:rPr lang="en-US" dirty="0">
                <a:solidFill>
                  <a:srgbClr val="FFFFFF"/>
                </a:solidFill>
                <a:latin typeface="思源宋体-思源宋体-Regular" pitchFamily="34" charset="0"/>
                <a:ea typeface="思源宋体-思源宋体-Regular" pitchFamily="34" charset="-122"/>
                <a:cs typeface="思源宋体-思源宋体-Regular" pitchFamily="34" charset="-120"/>
              </a:rPr>
              <a:t>Mountain climbers and trekkers often encounter life-threatening risks, including:</a:t>
            </a:r>
            <a:endParaRPr lang="en-US" dirty="0"/>
          </a:p>
        </p:txBody>
      </p:sp>
      <p:sp>
        <p:nvSpPr>
          <p:cNvPr id="14" name="Text 2"/>
          <p:cNvSpPr/>
          <p:nvPr/>
        </p:nvSpPr>
        <p:spPr>
          <a:xfrm>
            <a:off x="978408" y="2670048"/>
            <a:ext cx="6025896" cy="585216"/>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Sudden health issues: altitude sickness, hypothermia, dehydration, exhaustion, and low oxygen levels.</a:t>
            </a:r>
            <a:endParaRPr lang="en-US" sz="2000" dirty="0"/>
          </a:p>
        </p:txBody>
      </p:sp>
      <p:sp>
        <p:nvSpPr>
          <p:cNvPr id="15" name="Text 3"/>
          <p:cNvSpPr/>
          <p:nvPr/>
        </p:nvSpPr>
        <p:spPr>
          <a:xfrm>
            <a:off x="978408" y="3703320"/>
            <a:ext cx="6025896" cy="585216"/>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Communication gaps: poor network connectivity in remote areas delays emergency alerts.</a:t>
            </a:r>
            <a:endParaRPr lang="en-US" sz="2000" dirty="0"/>
          </a:p>
        </p:txBody>
      </p:sp>
      <p:sp>
        <p:nvSpPr>
          <p:cNvPr id="16" name="Text 4"/>
          <p:cNvSpPr/>
          <p:nvPr/>
        </p:nvSpPr>
        <p:spPr>
          <a:xfrm>
            <a:off x="685800" y="4626863"/>
            <a:ext cx="13267944" cy="1280161"/>
          </a:xfrm>
          <a:prstGeom prst="rect">
            <a:avLst/>
          </a:prstGeom>
          <a:noFill/>
          <a:ln/>
        </p:spPr>
        <p:txBody>
          <a:bodyPr wrap="square" lIns="0" tIns="0" rIns="0" bIns="0" rtlCol="0" anchor="ctr"/>
          <a:lstStyle/>
          <a:p>
            <a:pPr marL="0" indent="0" algn="l">
              <a:lnSpc>
                <a:spcPts val="2300"/>
              </a:lnSpc>
              <a:buNone/>
            </a:pPr>
            <a:r>
              <a:rPr lang="en-US" dirty="0">
                <a:solidFill>
                  <a:srgbClr val="FFFFFF"/>
                </a:solidFill>
                <a:latin typeface="思源宋体-思源宋体-Regular" pitchFamily="34" charset="0"/>
                <a:ea typeface="思源宋体-思源宋体-Regular" pitchFamily="34" charset="-122"/>
                <a:cs typeface="思源宋体-思源宋体-Regular" pitchFamily="34" charset="-120"/>
              </a:rPr>
              <a:t>Traditional methods like walkie-talkies, manual health checks, or mobile phones are inadequate in such conditions. International climbers often use expensive devices like Garmin InReach or SPOT trackers, but these cost ₹25,000–₹60,000, making them inaccessible to most Indian climbers and students.</a:t>
            </a:r>
            <a:endParaRPr lang="en-US" dirty="0"/>
          </a:p>
        </p:txBody>
      </p:sp>
      <p:sp>
        <p:nvSpPr>
          <p:cNvPr id="17" name="Text 5"/>
          <p:cNvSpPr/>
          <p:nvPr/>
        </p:nvSpPr>
        <p:spPr>
          <a:xfrm>
            <a:off x="685800" y="5724143"/>
            <a:ext cx="13267944" cy="1458709"/>
          </a:xfrm>
          <a:prstGeom prst="rect">
            <a:avLst/>
          </a:prstGeom>
          <a:noFill/>
          <a:ln/>
        </p:spPr>
        <p:txBody>
          <a:bodyPr wrap="square" lIns="0" tIns="0" rIns="0" bIns="0" rtlCol="0" anchor="ctr"/>
          <a:lstStyle/>
          <a:p>
            <a:pPr marL="0" indent="0" algn="l">
              <a:lnSpc>
                <a:spcPts val="2300"/>
              </a:lnSpc>
              <a:buNone/>
            </a:pPr>
            <a:r>
              <a:rPr lang="en-US" dirty="0">
                <a:solidFill>
                  <a:srgbClr val="FFFFFF"/>
                </a:solidFill>
                <a:latin typeface="思源宋体-思源宋体-Regular" pitchFamily="34" charset="0"/>
                <a:ea typeface="思源宋体-思源宋体-Regular" pitchFamily="34" charset="-122"/>
                <a:cs typeface="思源宋体-思源宋体-Regular" pitchFamily="34" charset="-120"/>
              </a:rPr>
              <a:t>There is no affordable, integrated system for Indian climbers that provides real-time health monitoring, GPS tracking, and emergency alerts in one solution.</a:t>
            </a:r>
            <a:endParaRPr lang="en-US" dirty="0"/>
          </a:p>
        </p:txBody>
      </p:sp>
      <p:sp>
        <p:nvSpPr>
          <p:cNvPr id="18" name="Text 6"/>
          <p:cNvSpPr/>
          <p:nvPr/>
        </p:nvSpPr>
        <p:spPr>
          <a:xfrm>
            <a:off x="685800" y="6528816"/>
            <a:ext cx="13267944" cy="1700784"/>
          </a:xfrm>
          <a:prstGeom prst="rect">
            <a:avLst/>
          </a:prstGeom>
          <a:noFill/>
          <a:ln/>
        </p:spPr>
        <p:txBody>
          <a:bodyPr wrap="none" lIns="0" tIns="0" rIns="0" bIns="0" rtlCol="0" anchor="ctr"/>
          <a:lstStyle/>
          <a:p>
            <a:pPr marL="0" indent="0" algn="l">
              <a:lnSpc>
                <a:spcPts val="2300"/>
              </a:lnSpc>
              <a:buNone/>
            </a:pPr>
            <a:r>
              <a:rPr lang="en-US" dirty="0">
                <a:solidFill>
                  <a:srgbClr val="FFFFFF"/>
                </a:solidFill>
                <a:latin typeface="思源宋体-思源宋体-Regular" pitchFamily="34" charset="0"/>
                <a:ea typeface="思源宋体-思源宋体-Regular" pitchFamily="34" charset="-122"/>
                <a:cs typeface="思源宋体-思源宋体-Regular" pitchFamily="34" charset="-120"/>
              </a:rPr>
              <a:t>This project addresses this gap with a student-friendly IoT prototype, designed to be cost-effective, reliable, and easy to demonstrate.</a:t>
            </a:r>
            <a:endParaRPr lang="en-US" dirty="0"/>
          </a:p>
        </p:txBody>
      </p:sp>
      <p:sp>
        <p:nvSpPr>
          <p:cNvPr id="19" name="Text 7"/>
          <p:cNvSpPr/>
          <p:nvPr/>
        </p:nvSpPr>
        <p:spPr>
          <a:xfrm>
            <a:off x="7708392" y="2670048"/>
            <a:ext cx="6025896" cy="292608"/>
          </a:xfrm>
          <a:prstGeom prst="rect">
            <a:avLst/>
          </a:prstGeom>
          <a:noFill/>
          <a:ln/>
        </p:spPr>
        <p:txBody>
          <a:bodyPr wrap="non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Disorientation: losing path in difficult terrain.</a:t>
            </a:r>
            <a:endParaRPr lang="en-US" sz="2000" dirty="0"/>
          </a:p>
        </p:txBody>
      </p:sp>
      <p:sp>
        <p:nvSpPr>
          <p:cNvPr id="20" name="Text 8"/>
          <p:cNvSpPr/>
          <p:nvPr/>
        </p:nvSpPr>
        <p:spPr>
          <a:xfrm>
            <a:off x="7708392" y="3703320"/>
            <a:ext cx="6025896" cy="585216"/>
          </a:xfrm>
          <a:prstGeom prst="rect">
            <a:avLst/>
          </a:prstGeom>
          <a:noFill/>
          <a:ln/>
        </p:spPr>
        <p:txBody>
          <a:bodyPr wrap="square" lIns="0" tIns="0" rIns="0" bIns="0" rtlCol="0" anchor="ctr"/>
          <a:lstStyle/>
          <a:p>
            <a:pPr marL="0" indent="0" algn="l">
              <a:lnSpc>
                <a:spcPts val="2300"/>
              </a:lnSpc>
              <a:buNone/>
            </a:pPr>
            <a:r>
              <a:rPr lang="en-US" sz="2000" dirty="0">
                <a:solidFill>
                  <a:srgbClr val="FFFFFF"/>
                </a:solidFill>
                <a:latin typeface="思源宋体-思源宋体-Regular" pitchFamily="34" charset="0"/>
                <a:ea typeface="思源宋体-思源宋体-Regular" pitchFamily="34" charset="-122"/>
                <a:cs typeface="思源宋体-思源宋体-Regular" pitchFamily="34" charset="-120"/>
              </a:rPr>
              <a:t>Rescue delays: absence of real-time health and location information reduces rescue efficiency.</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E22438-14AB-C377-B1D3-CE82D942E55D}"/>
              </a:ext>
            </a:extLst>
          </p:cNvPr>
          <p:cNvPicPr>
            <a:picLocks noChangeAspect="1"/>
          </p:cNvPicPr>
          <p:nvPr/>
        </p:nvPicPr>
        <p:blipFill>
          <a:blip r:embed="rId2"/>
          <a:stretch>
            <a:fillRect/>
          </a:stretch>
        </p:blipFill>
        <p:spPr>
          <a:xfrm>
            <a:off x="1143000" y="933450"/>
            <a:ext cx="12356432" cy="6362700"/>
          </a:xfrm>
          <a:prstGeom prst="rect">
            <a:avLst/>
          </a:prstGeom>
        </p:spPr>
      </p:pic>
    </p:spTree>
    <p:extLst>
      <p:ext uri="{BB962C8B-B14F-4D97-AF65-F5344CB8AC3E}">
        <p14:creationId xmlns:p14="http://schemas.microsoft.com/office/powerpoint/2010/main" val="4179118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1132</Words>
  <Application>Microsoft Office PowerPoint</Application>
  <PresentationFormat>Custom</PresentationFormat>
  <Paragraphs>118</Paragraphs>
  <Slides>25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思源宋体-思源宋体-Regular</vt:lpstr>
      <vt:lpstr>思源宋体-思源宋体-SemiBold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Anshu Dahiya</cp:lastModifiedBy>
  <cp:revision>7</cp:revision>
  <dcterms:created xsi:type="dcterms:W3CDTF">2025-09-17T12:53:40Z</dcterms:created>
  <dcterms:modified xsi:type="dcterms:W3CDTF">2025-11-04T16:51:36Z</dcterms:modified>
</cp:coreProperties>
</file>